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EBD2">
              <a:alpha val="48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lastRow>
    <a:fir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254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9BA7B4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1A596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D231A"/>
              </a:solidFill>
              <a:prstDash val="solid"/>
              <a:miter lim="400000"/>
            </a:ln>
          </a:left>
          <a:right>
            <a:ln w="12700" cap="flat">
              <a:solidFill>
                <a:srgbClr val="3D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A581">
              <a:alpha val="50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6333">
              <a:alpha val="75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19B68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C09B6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45C39">
              <a:alpha val="8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77A48">
              <a:alpha val="8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3E29">
              <a:alpha val="85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828D8E"/>
              </a:solidFill>
              <a:prstDash val="solid"/>
              <a:miter lim="400000"/>
            </a:ln>
          </a:left>
          <a:right>
            <a:ln w="12700" cap="flat">
              <a:solidFill>
                <a:srgbClr val="828D8E"/>
              </a:solidFill>
              <a:prstDash val="solid"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E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1071" y="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notesMaster" Target="notesMasters/notes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tif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270000" y="1689100"/>
            <a:ext cx="10464800" cy="34671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latin typeface="STZhongsong"/>
                <a:ea typeface="STZhongsong"/>
                <a:cs typeface="STZhongsong"/>
                <a:sym typeface="STZhongsong"/>
              </a:defRPr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1816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“在此键入引文。”"/>
          <p:cNvSpPr txBox="1">
            <a:spLocks noGrp="1"/>
          </p:cNvSpPr>
          <p:nvPr>
            <p:ph type="body" sz="quarter" idx="21"/>
          </p:nvPr>
        </p:nvSpPr>
        <p:spPr>
          <a:xfrm>
            <a:off x="1270000" y="4267200"/>
            <a:ext cx="104648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latin typeface="STZhongsong"/>
                <a:ea typeface="STZhongsong"/>
                <a:cs typeface="STZhongsong"/>
                <a:sym typeface="STZhongsong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4" name="–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1270000" y="6362700"/>
            <a:ext cx="104648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r>
              <a:t>–Johnny Appleseed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21"/>
          </p:nvPr>
        </p:nvSpPr>
        <p:spPr>
          <a:xfrm>
            <a:off x="-355600" y="0"/>
            <a:ext cx="14782326" cy="10375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118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2819400"/>
            <a:ext cx="10464800" cy="5842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  <a:defRPr>
                <a:latin typeface="+mn-lt"/>
                <a:ea typeface="+mn-ea"/>
                <a:cs typeface="+mn-cs"/>
                <a:sym typeface="Papyrus"/>
              </a:defRPr>
            </a:lvl1pPr>
            <a:lvl2pPr>
              <a:buBlip>
                <a:blip r:embed="rId2"/>
              </a:buBlip>
              <a:defRPr>
                <a:latin typeface="+mn-lt"/>
                <a:ea typeface="+mn-ea"/>
                <a:cs typeface="+mn-cs"/>
                <a:sym typeface="Papyrus"/>
              </a:defRPr>
            </a:lvl2pPr>
            <a:lvl3pPr>
              <a:buBlip>
                <a:blip r:embed="rId2"/>
              </a:buBlip>
              <a:defRPr>
                <a:latin typeface="+mn-lt"/>
                <a:ea typeface="+mn-ea"/>
                <a:cs typeface="+mn-cs"/>
                <a:sym typeface="Papyrus"/>
              </a:defRPr>
            </a:lvl3pPr>
            <a:lvl4pPr>
              <a:buBlip>
                <a:blip r:embed="rId2"/>
              </a:buBlip>
              <a:defRPr>
                <a:latin typeface="+mn-lt"/>
                <a:ea typeface="+mn-ea"/>
                <a:cs typeface="+mn-cs"/>
                <a:sym typeface="Papyrus"/>
              </a:defRPr>
            </a:lvl4pPr>
            <a:lvl5pPr>
              <a:buBlip>
                <a:blip r:embed="rId2"/>
              </a:buBlip>
              <a:defRPr>
                <a:latin typeface="+mn-lt"/>
                <a:ea typeface="+mn-ea"/>
                <a:cs typeface="+mn-cs"/>
                <a:sym typeface="Papyrus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21"/>
          </p:nvPr>
        </p:nvSpPr>
        <p:spPr>
          <a:xfrm>
            <a:off x="1574800" y="114300"/>
            <a:ext cx="9855200" cy="650260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270000" y="6680200"/>
            <a:ext cx="10464800" cy="12700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latin typeface="STZhongsong"/>
                <a:ea typeface="STZhongsong"/>
                <a:cs typeface="STZhongsong"/>
                <a:sym typeface="STZhongsong"/>
              </a:defRPr>
            </a:lvl1pPr>
          </a:lstStyle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78359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270000" y="3289300"/>
            <a:ext cx="10464800" cy="31750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STZhongsong"/>
                <a:ea typeface="STZhongsong"/>
                <a:cs typeface="STZhongsong"/>
                <a:sym typeface="STZhongsong"/>
              </a:defRPr>
            </a:lvl1pPr>
          </a:lstStyle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21"/>
          </p:nvPr>
        </p:nvSpPr>
        <p:spPr>
          <a:xfrm>
            <a:off x="3759200" y="825500"/>
            <a:ext cx="11548692" cy="762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965200" y="1397000"/>
            <a:ext cx="5600700" cy="4038600"/>
          </a:xfrm>
          <a:prstGeom prst="rect">
            <a:avLst/>
          </a:prstGeom>
        </p:spPr>
        <p:txBody>
          <a:bodyPr anchor="b"/>
          <a:lstStyle>
            <a:lvl1pPr algn="ctr">
              <a:defRPr sz="6800">
                <a:latin typeface="STZhongsong"/>
                <a:ea typeface="STZhongsong"/>
                <a:cs typeface="STZhongsong"/>
                <a:sym typeface="STZhongsong"/>
              </a:defRPr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65200" y="5448300"/>
            <a:ext cx="5600700" cy="2933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latin typeface="STZhongsong"/>
                <a:ea typeface="STZhongsong"/>
                <a:cs typeface="STZhongsong"/>
                <a:sym typeface="STZhongsong"/>
              </a:defRPr>
            </a:lvl1pPr>
          </a:lstStyle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latin typeface="STZhongsong"/>
                <a:ea typeface="STZhongsong"/>
                <a:cs typeface="STZhongsong"/>
                <a:sym typeface="STZhongsong"/>
              </a:defRPr>
            </a:lvl1pPr>
          </a:lstStyle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2819400"/>
            <a:ext cx="10464800" cy="5842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21"/>
          </p:nvPr>
        </p:nvSpPr>
        <p:spPr>
          <a:xfrm>
            <a:off x="5283200" y="2819400"/>
            <a:ext cx="8565280" cy="5651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latin typeface="STZhongsong"/>
                <a:ea typeface="STZhongsong"/>
                <a:cs typeface="STZhongsong"/>
                <a:sym typeface="STZhongsong"/>
              </a:defRPr>
            </a:lvl1pPr>
          </a:lstStyle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270000" y="2819400"/>
            <a:ext cx="5016500" cy="5651500"/>
          </a:xfrm>
          <a:prstGeom prst="rect">
            <a:avLst/>
          </a:prstGeom>
        </p:spPr>
        <p:txBody>
          <a:bodyPr/>
          <a:lstStyle>
            <a:lvl1pPr marL="368300" indent="-368300">
              <a:spcBef>
                <a:spcPts val="2800"/>
              </a:spcBef>
              <a:buBlip>
                <a:blip r:embed="rId2"/>
              </a:buBlip>
              <a:defRPr sz="3000"/>
            </a:lvl1pPr>
            <a:lvl2pPr marL="736600" indent="-368300">
              <a:spcBef>
                <a:spcPts val="2800"/>
              </a:spcBef>
              <a:buBlip>
                <a:blip r:embed="rId2"/>
              </a:buBlip>
              <a:defRPr sz="3000"/>
            </a:lvl2pPr>
            <a:lvl3pPr marL="1104900" indent="-368300">
              <a:spcBef>
                <a:spcPts val="2800"/>
              </a:spcBef>
              <a:buBlip>
                <a:blip r:embed="rId2"/>
              </a:buBlip>
              <a:defRPr sz="3000"/>
            </a:lvl3pPr>
            <a:lvl4pPr marL="1473200" indent="-368300">
              <a:spcBef>
                <a:spcPts val="2800"/>
              </a:spcBef>
              <a:buBlip>
                <a:blip r:embed="rId2"/>
              </a:buBlip>
              <a:defRPr sz="3000"/>
            </a:lvl4pPr>
            <a:lvl5pPr marL="1841500" indent="-3683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21"/>
          </p:nvPr>
        </p:nvSpPr>
        <p:spPr>
          <a:xfrm>
            <a:off x="7391400" y="762000"/>
            <a:ext cx="4660900" cy="307533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half" idx="22"/>
          </p:nvPr>
        </p:nvSpPr>
        <p:spPr>
          <a:xfrm>
            <a:off x="6901631" y="3197028"/>
            <a:ext cx="5380144" cy="81153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23"/>
          </p:nvPr>
        </p:nvSpPr>
        <p:spPr>
          <a:xfrm>
            <a:off x="-2291141" y="-26019"/>
            <a:ext cx="12309676" cy="923376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1168400"/>
            <a:ext cx="10464800" cy="741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6"/>
              </a:buBlip>
            </a:lvl1pPr>
            <a:lvl2pPr>
              <a:buBlip>
                <a:blip r:embed="rId16"/>
              </a:buBlip>
            </a:lvl2pPr>
            <a:lvl3pPr>
              <a:buBlip>
                <a:blip r:embed="rId16"/>
              </a:buBlip>
            </a:lvl3pPr>
            <a:lvl4pPr>
              <a:buBlip>
                <a:blip r:embed="rId16"/>
              </a:buBlip>
            </a:lvl4pPr>
            <a:lvl5pPr>
              <a:buBlip>
                <a:blip r:embed="rId16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37299" y="9296399"/>
            <a:ext cx="323479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titleStyle>
    <p:bodyStyle>
      <a:lvl1pPr marL="469900" marR="0" indent="-469900" algn="l" defTabSz="58420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6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华文楷体"/>
          <a:ea typeface="华文楷体"/>
          <a:cs typeface="华文楷体"/>
          <a:sym typeface="华文楷体"/>
        </a:defRPr>
      </a:lvl1pPr>
      <a:lvl2pPr marL="939800" marR="0" indent="-469900" algn="l" defTabSz="58420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6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华文楷体"/>
          <a:ea typeface="华文楷体"/>
          <a:cs typeface="华文楷体"/>
          <a:sym typeface="华文楷体"/>
        </a:defRPr>
      </a:lvl2pPr>
      <a:lvl3pPr marL="1409700" marR="0" indent="-469900" algn="l" defTabSz="58420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6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华文楷体"/>
          <a:ea typeface="华文楷体"/>
          <a:cs typeface="华文楷体"/>
          <a:sym typeface="华文楷体"/>
        </a:defRPr>
      </a:lvl3pPr>
      <a:lvl4pPr marL="1879600" marR="0" indent="-469900" algn="l" defTabSz="58420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6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华文楷体"/>
          <a:ea typeface="华文楷体"/>
          <a:cs typeface="华文楷体"/>
          <a:sym typeface="华文楷体"/>
        </a:defRPr>
      </a:lvl4pPr>
      <a:lvl5pPr marL="2349500" marR="0" indent="-469900" algn="l" defTabSz="58420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6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华文楷体"/>
          <a:ea typeface="华文楷体"/>
          <a:cs typeface="华文楷体"/>
          <a:sym typeface="华文楷体"/>
        </a:defRPr>
      </a:lvl5pPr>
      <a:lvl6pPr marL="2819400" marR="0" indent="-469900" algn="l" defTabSz="58420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6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华文楷体"/>
          <a:ea typeface="华文楷体"/>
          <a:cs typeface="华文楷体"/>
          <a:sym typeface="华文楷体"/>
        </a:defRPr>
      </a:lvl6pPr>
      <a:lvl7pPr marL="3289300" marR="0" indent="-469900" algn="l" defTabSz="58420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6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华文楷体"/>
          <a:ea typeface="华文楷体"/>
          <a:cs typeface="华文楷体"/>
          <a:sym typeface="华文楷体"/>
        </a:defRPr>
      </a:lvl7pPr>
      <a:lvl8pPr marL="3759200" marR="0" indent="-469900" algn="l" defTabSz="58420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6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华文楷体"/>
          <a:ea typeface="华文楷体"/>
          <a:cs typeface="华文楷体"/>
          <a:sym typeface="华文楷体"/>
        </a:defRPr>
      </a:lvl8pPr>
      <a:lvl9pPr marL="4229100" marR="0" indent="-469900" algn="l" defTabSz="58420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6"/>
        </a:buBlip>
        <a:tabLst/>
        <a:defRPr sz="3800" b="0" i="0" u="none" strike="noStrike" cap="none" spc="0" baseline="0">
          <a:solidFill>
            <a:srgbClr val="3E231A"/>
          </a:solidFill>
          <a:uFillTx/>
          <a:latin typeface="华文楷体"/>
          <a:ea typeface="华文楷体"/>
          <a:cs typeface="华文楷体"/>
          <a:sym typeface="华文楷体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科学通史第8讲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sz="5000"/>
            </a:pPr>
            <a:r>
              <a:t>科学通史第8讲</a:t>
            </a:r>
          </a:p>
          <a:p>
            <a:pPr algn="l"/>
            <a:endParaRPr/>
          </a:p>
          <a:p>
            <a:r>
              <a:t>科学革命之实验传统</a:t>
            </a:r>
          </a:p>
        </p:txBody>
      </p:sp>
      <p:sp>
        <p:nvSpPr>
          <p:cNvPr id="129" name="吴国盛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吴国盛</a:t>
            </a:r>
          </a:p>
          <a:p>
            <a:r>
              <a:t>清华大学科学史系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在自然与人工之间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在自然与人工之间</a:t>
            </a:r>
          </a:p>
        </p:txBody>
      </p:sp>
      <p:sp>
        <p:nvSpPr>
          <p:cNvPr id="155" name="人工的确定性：完全了解制作物及其原因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人工的确定性：完全了解制作物及其原因</a:t>
            </a:r>
          </a:p>
          <a:p>
            <a:pPr>
              <a:buBlip>
                <a:blip r:embed="rId2"/>
              </a:buBlip>
            </a:pPr>
            <a:r>
              <a:t>弗兰西斯·培根：人造物与自然物的不同，不在于形式或本质，而在于效果</a:t>
            </a:r>
          </a:p>
          <a:p>
            <a:pPr>
              <a:buBlip>
                <a:blip r:embed="rId2"/>
              </a:buBlip>
            </a:pPr>
            <a:r>
              <a:t>消除自然与人工的鸿沟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实验哲学的兴起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实验哲学的兴起</a:t>
            </a:r>
          </a:p>
        </p:txBody>
      </p:sp>
      <p:sp>
        <p:nvSpPr>
          <p:cNvPr id="158" name="培根：人工与自然拉平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培根：人工与自然拉平</a:t>
            </a:r>
          </a:p>
          <a:p>
            <a:pPr>
              <a:buBlip>
                <a:blip r:embed="rId2"/>
              </a:buBlip>
            </a:pPr>
            <a:r>
              <a:t>波义耳：实验制造知识（事实）</a:t>
            </a:r>
          </a:p>
          <a:p>
            <a:pPr lvl="1">
              <a:buBlip>
                <a:blip r:embed="rId2"/>
              </a:buBlip>
              <a:defRPr sz="3700"/>
            </a:pPr>
            <a:r>
              <a:t>事实（fact）概念的确立</a:t>
            </a:r>
          </a:p>
          <a:p>
            <a:pPr lvl="1">
              <a:buBlip>
                <a:blip r:embed="rId2"/>
              </a:buBlip>
              <a:defRPr sz="3700"/>
            </a:pPr>
            <a:r>
              <a:t>对事实的记录与发表：通讯与期刊</a:t>
            </a:r>
          </a:p>
          <a:p>
            <a:pPr lvl="1">
              <a:buBlip>
                <a:blip r:embed="rId2"/>
              </a:buBlip>
              <a:defRPr sz="3700"/>
            </a:pPr>
            <a:r>
              <a:t>事实证言的共同体：科学共同体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数学传统的实验要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数学传统的实验要求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数学传统中的实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数学传统中的实验</a:t>
            </a:r>
          </a:p>
        </p:txBody>
      </p:sp>
      <p:sp>
        <p:nvSpPr>
          <p:cNvPr id="163" name="数学传统只关注事物那些“可测量的”定量性质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ts val="5600"/>
              </a:lnSpc>
              <a:spcBef>
                <a:spcPts val="0"/>
              </a:spcBef>
              <a:buBlip>
                <a:blip r:embed="rId2"/>
              </a:buBlip>
              <a:defRPr>
                <a:solidFill>
                  <a:srgbClr val="000000"/>
                </a:solidFill>
              </a:defRPr>
            </a:pPr>
            <a:r>
              <a:t>数学传统只关注事物那些“可测量的”定量性质</a:t>
            </a:r>
          </a:p>
          <a:p>
            <a:pPr marL="428684" indent="-428684" defTabSz="457200">
              <a:lnSpc>
                <a:spcPts val="5600"/>
              </a:lnSpc>
              <a:spcBef>
                <a:spcPts val="0"/>
              </a:spcBef>
              <a:buBlip>
                <a:blip r:embed="rId2"/>
              </a:buBlip>
              <a:defRPr>
                <a:solidFill>
                  <a:srgbClr val="000000"/>
                </a:solidFill>
              </a:defRPr>
            </a:pPr>
            <a:r>
              <a:t>数学传统关心使用科学仪器</a:t>
            </a:r>
          </a:p>
          <a:p>
            <a:pPr marL="428684" indent="-428684" defTabSz="457200">
              <a:lnSpc>
                <a:spcPts val="5600"/>
              </a:lnSpc>
              <a:spcBef>
                <a:spcPts val="0"/>
              </a:spcBef>
              <a:buBlip>
                <a:blip r:embed="rId2"/>
              </a:buBlip>
              <a:defRPr>
                <a:solidFill>
                  <a:srgbClr val="000000"/>
                </a:solidFill>
              </a:defRPr>
            </a:pPr>
            <a:r>
              <a:t>数学物理学即实验物理学，是一种新自然哲学（新物理学）：用严格的确定性代替目的论因果解释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思想实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思想实验</a:t>
            </a:r>
          </a:p>
        </p:txBody>
      </p:sp>
      <p:sp>
        <p:nvSpPr>
          <p:cNvPr id="166" name="思想实验：“在内心中设想出潜在的实验条件，其结果可以根据以前的日常经验可靠地预见到。”（库恩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ts val="5600"/>
              </a:lnSpc>
              <a:spcBef>
                <a:spcPts val="0"/>
              </a:spcBef>
              <a:buBlip>
                <a:blip r:embed="rId2"/>
              </a:buBlip>
              <a:defRPr>
                <a:solidFill>
                  <a:srgbClr val="000000"/>
                </a:solidFill>
              </a:defRPr>
            </a:pPr>
            <a:r>
              <a:t>思想实验：“在内心中设想出潜在的实验条件，其结果可以根据以前的日常经验可靠地预见到。”（库恩）</a:t>
            </a:r>
          </a:p>
          <a:p>
            <a:pPr>
              <a:buBlip>
                <a:blip r:embed="rId2"/>
              </a:buBlip>
            </a:pPr>
            <a:r>
              <a:t>中世纪：如果钻个打通地心的隧道，物体在隧道里将如何运动？在地心处停止？上下摆动？</a:t>
            </a:r>
          </a:p>
          <a:p>
            <a:pPr>
              <a:buBlip>
                <a:blip r:embed="rId2"/>
              </a:buBlip>
            </a:pPr>
            <a:r>
              <a:t>伽利略的自由落体实验</a:t>
            </a:r>
          </a:p>
          <a:p>
            <a:pPr lvl="1">
              <a:buBlip>
                <a:blip r:embed="rId2"/>
              </a:buBlip>
            </a:pPr>
            <a:r>
              <a:t>轻重两物绑定，下落速度几何？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数学分析的实验演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数学分析的实验演示</a:t>
            </a:r>
          </a:p>
        </p:txBody>
      </p:sp>
      <p:sp>
        <p:nvSpPr>
          <p:cNvPr id="169" name="伽利略的自由落体实验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966">
                <a:solidFill>
                  <a:srgbClr val="000000"/>
                </a:solidFill>
              </a:defRPr>
            </a:pPr>
            <a:r>
              <a:t>伽利略的自由落体实验</a:t>
            </a:r>
            <a:endParaRPr sz="1700"/>
          </a:p>
          <a:p>
            <a:pPr marL="832625" lvl="1" indent="-362725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33">
                <a:solidFill>
                  <a:srgbClr val="000000"/>
                </a:solidFill>
              </a:defRPr>
            </a:pPr>
            <a:r>
              <a:t>斜面实验，研究运动距离与时间的数学关系。从静止状态下落，相等的时间间隔走过距离比值是以1开始的奇数序列</a:t>
            </a:r>
            <a:endParaRPr sz="1700"/>
          </a:p>
          <a:p>
            <a:pPr marL="832625" lvl="1" indent="-362725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33">
                <a:solidFill>
                  <a:srgbClr val="000000"/>
                </a:solidFill>
              </a:defRPr>
            </a:pPr>
            <a:r>
              <a:t>伽利略不是说“我做了这、做了那，这就是发生过的事情，由此我们可以得出结论……”</a:t>
            </a:r>
            <a:endParaRPr sz="1700"/>
          </a:p>
          <a:p>
            <a:pPr marL="832625" lvl="1" indent="-362725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33">
                <a:solidFill>
                  <a:srgbClr val="000000"/>
                </a:solidFill>
              </a:defRPr>
            </a:pPr>
            <a:r>
              <a:t>演示（demonstration）而非探索：伽利略是说“这就是要发生的事情”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真空实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真空实验</a:t>
            </a:r>
          </a:p>
        </p:txBody>
      </p:sp>
      <p:sp>
        <p:nvSpPr>
          <p:cNvPr id="174" name="真空存在吗？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5201" indent="-465201" defTabSz="578358">
              <a:spcBef>
                <a:spcPts val="2900"/>
              </a:spcBef>
              <a:buBlip>
                <a:blip r:embed="rId2"/>
              </a:buBlip>
              <a:defRPr sz="3762"/>
            </a:pPr>
            <a:r>
              <a:t>真空存在吗？</a:t>
            </a:r>
          </a:p>
          <a:p>
            <a:pPr marL="465201" indent="-465201" defTabSz="578358">
              <a:spcBef>
                <a:spcPts val="2900"/>
              </a:spcBef>
              <a:buBlip>
                <a:blip r:embed="rId2"/>
              </a:buBlip>
              <a:defRPr sz="3762"/>
            </a:pPr>
            <a:r>
              <a:t>1638年，伽利略提出水柱超过一定高度（11米），就会在密封管上面留下真空</a:t>
            </a:r>
          </a:p>
          <a:p>
            <a:pPr marL="465201" indent="-465201" defTabSz="578358">
              <a:spcBef>
                <a:spcPts val="2900"/>
              </a:spcBef>
              <a:buBlip>
                <a:blip r:embed="rId2"/>
              </a:buBlip>
              <a:defRPr sz="3762"/>
            </a:pPr>
            <a:r>
              <a:t>排水经验表明，水泵无法把水提升到10.7米以上</a:t>
            </a:r>
          </a:p>
          <a:p>
            <a:pPr marL="465201" indent="-465201" defTabSz="578358">
              <a:spcBef>
                <a:spcPts val="2900"/>
              </a:spcBef>
              <a:buBlip>
                <a:blip r:embed="rId2"/>
              </a:buBlip>
              <a:defRPr sz="3762"/>
            </a:pPr>
            <a:r>
              <a:t>1644年，托里拆利（Evangelista Torricelli, 1608-1647）用水银重做伽利略的实验，以此发明了水银气压计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24650" y="818131"/>
            <a:ext cx="5716130" cy="8471377"/>
          </a:xfrm>
          <a:prstGeom prst="rect">
            <a:avLst/>
          </a:prstGeom>
        </p:spPr>
      </p:pic>
      <p:sp>
        <p:nvSpPr>
          <p:cNvPr id="177" name="帕斯卡…"/>
          <p:cNvSpPr txBox="1">
            <a:spLocks noGrp="1"/>
          </p:cNvSpPr>
          <p:nvPr>
            <p:ph type="title"/>
          </p:nvPr>
        </p:nvSpPr>
        <p:spPr>
          <a:xfrm>
            <a:off x="965200" y="1397000"/>
            <a:ext cx="5600700" cy="2724810"/>
          </a:xfrm>
          <a:prstGeom prst="rect">
            <a:avLst/>
          </a:prstGeom>
        </p:spPr>
        <p:txBody>
          <a:bodyPr/>
          <a:lstStyle/>
          <a:p>
            <a:pPr>
              <a:defRPr sz="5800"/>
            </a:pPr>
            <a:r>
              <a:t>帕斯卡</a:t>
            </a:r>
          </a:p>
          <a:p>
            <a:pPr>
              <a:defRPr sz="53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Blaise Pascal</a:t>
            </a:r>
          </a:p>
          <a:p>
            <a:pPr>
              <a:defRPr sz="53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1623-1662</a:t>
            </a:r>
          </a:p>
        </p:txBody>
      </p:sp>
      <p:sp>
        <p:nvSpPr>
          <p:cNvPr id="178" name="数学家：帕斯卡三角…"/>
          <p:cNvSpPr txBox="1">
            <a:spLocks noGrp="1"/>
          </p:cNvSpPr>
          <p:nvPr>
            <p:ph type="body" sz="quarter" idx="1"/>
          </p:nvPr>
        </p:nvSpPr>
        <p:spPr>
          <a:xfrm>
            <a:off x="965200" y="4457643"/>
            <a:ext cx="5600700" cy="3930707"/>
          </a:xfrm>
          <a:prstGeom prst="rect">
            <a:avLst/>
          </a:prstGeom>
        </p:spPr>
        <p:txBody>
          <a:bodyPr/>
          <a:lstStyle/>
          <a:p>
            <a:r>
              <a:t>数学家：帕斯卡三角</a:t>
            </a:r>
          </a:p>
          <a:p>
            <a:r>
              <a:t>物理学家：帕斯卡定律</a:t>
            </a:r>
          </a:p>
          <a:p>
            <a:r>
              <a:t>哲学家：《几何精神》</a:t>
            </a:r>
          </a:p>
          <a:p>
            <a:r>
              <a:t>散文家：《思想录》</a:t>
            </a:r>
          </a:p>
          <a:p>
            <a:r>
              <a:t>发明家：计算机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4X0A3823帕斯卡的副本.JPG" descr="4X0A3823帕斯卡的副本.JPG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223554"/>
            <a:ext cx="13004800" cy="730649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科学革命三大传统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科学革命三大传统</a:t>
            </a:r>
          </a:p>
        </p:txBody>
      </p:sp>
      <p:sp>
        <p:nvSpPr>
          <p:cNvPr id="132" name="数学传统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 sz="4400"/>
            </a:pPr>
            <a:r>
              <a:t>数学传统</a:t>
            </a:r>
          </a:p>
          <a:p>
            <a:pPr>
              <a:buBlip>
                <a:blip r:embed="rId2"/>
              </a:buBlip>
              <a:defRPr sz="4400"/>
            </a:pPr>
            <a:r>
              <a:t>实验传统</a:t>
            </a:r>
          </a:p>
          <a:p>
            <a:pPr>
              <a:buBlip>
                <a:blip r:embed="rId2"/>
              </a:buBlip>
              <a:defRPr sz="4400"/>
            </a:pPr>
            <a:r>
              <a:t>自然志（博物学）传统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真空实验·帕斯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真空实验·帕斯卡</a:t>
            </a:r>
          </a:p>
        </p:txBody>
      </p:sp>
      <p:sp>
        <p:nvSpPr>
          <p:cNvPr id="183" name="“真空中的真空”实验：气压计置于托里拆利顶端空间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“真空中的真空”实验：气压计置于托里拆利顶端空间</a:t>
            </a:r>
          </a:p>
          <a:p>
            <a:pPr>
              <a:buBlip>
                <a:blip r:embed="rId2"/>
              </a:buBlip>
            </a:pPr>
            <a:r>
              <a:t>1648年9月22日多姆山实验：山顶水银柱高度比山下下降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62962" y="491805"/>
            <a:ext cx="5977085" cy="8860682"/>
          </a:xfrm>
          <a:prstGeom prst="rect">
            <a:avLst/>
          </a:prstGeom>
        </p:spPr>
      </p:pic>
      <p:sp>
        <p:nvSpPr>
          <p:cNvPr id="186" name="波义耳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波义耳</a:t>
            </a:r>
          </a:p>
        </p:txBody>
      </p:sp>
      <p:sp>
        <p:nvSpPr>
          <p:cNvPr id="187" name="空气泵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空气泵</a:t>
            </a:r>
          </a:p>
          <a:p>
            <a:r>
              <a:t>由胡克设计建造</a:t>
            </a:r>
          </a:p>
          <a:p>
            <a:r>
              <a:t>《物理-机械新实验》</a:t>
            </a:r>
          </a:p>
          <a:p>
            <a:r>
              <a:t>1660</a:t>
            </a:r>
          </a:p>
          <a:p>
            <a:r>
              <a:t>波义耳定律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真空实验·盖里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真空实验·盖里克</a:t>
            </a:r>
          </a:p>
        </p:txBody>
      </p:sp>
      <p:sp>
        <p:nvSpPr>
          <p:cNvPr id="190" name="盖里克（Otto von Guericke, 1602－1686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00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盖里克（Otto von Guericke, 1602－1686）</a:t>
            </a:r>
          </a:p>
          <a:p>
            <a:pPr marL="816142" lvl="1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00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留学荷兰、法国和英国，学习法律和数学</a:t>
            </a:r>
          </a:p>
          <a:p>
            <a:pPr marL="816142" lvl="1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00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1646年出任马格德堡市市长</a:t>
            </a:r>
          </a:p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00">
                <a:solidFill>
                  <a:srgbClr val="000000"/>
                </a:solidFill>
              </a:defRPr>
            </a:pPr>
            <a:r>
              <a:t>制造抽气机，制造出真空</a:t>
            </a:r>
          </a:p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00">
                <a:solidFill>
                  <a:srgbClr val="000000"/>
                </a:solidFill>
              </a:defRPr>
            </a:pPr>
            <a:r>
              <a:t>1654年当众演示大气压力，使用16匹马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541997" y="0"/>
            <a:ext cx="9920806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2652" y="0"/>
            <a:ext cx="12859496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炼金术传统及其衰落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炼金术传统及其衰落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神秘的炼金术Alchem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神秘的炼金术Alchemy</a:t>
            </a:r>
          </a:p>
        </p:txBody>
      </p:sp>
      <p:sp>
        <p:nvSpPr>
          <p:cNvPr id="199" name="历史悠久的高贵技艺，崇高的哲学目标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历史悠久的高贵技艺，崇高的</a:t>
            </a:r>
            <a:r>
              <a:rPr>
                <a:solidFill>
                  <a:srgbClr val="FF2600"/>
                </a:solidFill>
              </a:rPr>
              <a:t>哲学目标</a:t>
            </a:r>
          </a:p>
          <a:p>
            <a:pPr>
              <a:buBlip>
                <a:blip r:embed="rId2"/>
              </a:buBlip>
            </a:pPr>
            <a:r>
              <a:t>昏暗作坊里的神秘操作，另类</a:t>
            </a:r>
            <a:r>
              <a:rPr>
                <a:solidFill>
                  <a:srgbClr val="FF2600"/>
                </a:solidFill>
              </a:rPr>
              <a:t>手工操作</a:t>
            </a:r>
            <a:r>
              <a:t>知识</a:t>
            </a:r>
          </a:p>
          <a:p>
            <a:pPr>
              <a:buBlip>
                <a:blip r:embed="rId2"/>
              </a:buBlip>
            </a:pPr>
            <a:r>
              <a:t>目标是金属嬗变：贱金属变为贵金属 </a:t>
            </a:r>
          </a:p>
          <a:p>
            <a:pPr>
              <a:buBlip>
                <a:blip r:embed="rId2"/>
              </a:buBlip>
            </a:pPr>
            <a:r>
              <a:t>实验室和实验活动的先驱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449178"/>
            <a:ext cx="13004800" cy="885524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图像" descr="图像"/>
          <p:cNvPicPr>
            <a:picLocks noGrp="1"/>
          </p:cNvPicPr>
          <p:nvPr>
            <p:ph type="pic" idx="2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38176"/>
            <a:ext cx="12815193" cy="947724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Joseph_Wright_of_Derby_The_Alchemist.jpg" descr="Joseph_Wright_of_Derby_The_Alchemist.jpg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741707" y="0"/>
            <a:ext cx="7521387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本讲要目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本讲要目</a:t>
            </a:r>
          </a:p>
        </p:txBody>
      </p:sp>
      <p:sp>
        <p:nvSpPr>
          <p:cNvPr id="135" name="实验传统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 sz="4400"/>
            </a:pPr>
            <a:r>
              <a:t>实验传统</a:t>
            </a:r>
          </a:p>
          <a:p>
            <a:pPr>
              <a:buBlip>
                <a:blip r:embed="rId2"/>
              </a:buBlip>
              <a:defRPr sz="4400"/>
            </a:pPr>
            <a:r>
              <a:t>数学传统的实验要求</a:t>
            </a:r>
          </a:p>
          <a:p>
            <a:pPr>
              <a:buBlip>
                <a:blip r:embed="rId2"/>
              </a:buBlip>
              <a:defRPr sz="4400"/>
            </a:pPr>
            <a:r>
              <a:t>炼金术传统</a:t>
            </a:r>
          </a:p>
          <a:p>
            <a:pPr>
              <a:buBlip>
                <a:blip r:embed="rId2"/>
              </a:buBlip>
              <a:defRPr sz="4400"/>
            </a:pPr>
            <a:r>
              <a:t>培根科学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托勒密埃及chemei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托勒密埃及chemeia</a:t>
            </a:r>
          </a:p>
        </p:txBody>
      </p:sp>
      <p:sp>
        <p:nvSpPr>
          <p:cNvPr id="208" name="公元300年左右，chemeia起源于托勒密埃及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8812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公元300年左右，chemeia起源于托勒密埃及</a:t>
            </a:r>
          </a:p>
          <a:p>
            <a:pPr marL="817625" lvl="1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一般认为，来自kheme(黑色-埃及黑土地）chemia是埃及的旧称，与嬗变的黑化阶段相关</a:t>
            </a:r>
          </a:p>
          <a:p>
            <a:pPr marL="817625" lvl="1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也可能chem来自希腊语cheo（熔合）chuma(金属铸锭），可以有希腊和埃及的双重来源</a:t>
            </a:r>
          </a:p>
          <a:p>
            <a:pPr marL="408812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工匠传统与哲学家传统汇合</a:t>
            </a:r>
          </a:p>
          <a:p>
            <a:pPr marL="817625" lvl="1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埃及制金（chrysopoeia, chryson poiein）传统</a:t>
            </a:r>
          </a:p>
          <a:p>
            <a:pPr marL="817625" lvl="1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希腊自然哲学传统：所有物体背后的恒常质料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佐西莫斯(Zosimos of Panopoli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400"/>
            </a:lvl1pPr>
          </a:lstStyle>
          <a:p>
            <a:r>
              <a:t>佐西莫斯(Zosimos of Panopolis)</a:t>
            </a:r>
          </a:p>
        </p:txBody>
      </p:sp>
      <p:sp>
        <p:nvSpPr>
          <p:cNvPr id="211" name="操作：蒸馏（一物暴露在另一物的蒸汽中）、升华、过滤、固定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操作：蒸馏（一物暴露在另一物的蒸汽中）、升华、过滤、固定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理论：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金属由不可挥发的身体(soma)+可挥发的精神（pneuma）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所有的金属身体都相同，都是汞；区别只在于精神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用</a:t>
            </a:r>
            <a:r>
              <a:rPr>
                <a:solidFill>
                  <a:srgbClr val="FF2600"/>
                </a:solidFill>
              </a:rPr>
              <a:t>火</a:t>
            </a:r>
            <a:r>
              <a:t>将金属的身体与精神相</a:t>
            </a:r>
            <a:r>
              <a:rPr>
                <a:solidFill>
                  <a:srgbClr val="FF2600"/>
                </a:solidFill>
              </a:rPr>
              <a:t>分离</a:t>
            </a:r>
            <a:r>
              <a:t>，再结合生成新的金属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观察：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硫蒸汽是白色的 ，使大多数物质变白，却能够被白色的汞吸收成为黄色的固体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化合的基本原则：参与化合的两种物质都丧失了自己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阿拉伯al-kimiy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阿拉伯al-kimiya</a:t>
            </a:r>
          </a:p>
        </p:txBody>
      </p:sp>
      <p:sp>
        <p:nvSpPr>
          <p:cNvPr id="214" name="早期传播的历史不清楚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早期传播的历史不清楚</a:t>
            </a:r>
          </a:p>
          <a:p>
            <a:pPr>
              <a:buBlip>
                <a:blip r:embed="rId2"/>
              </a:buBlip>
            </a:pPr>
            <a:r>
              <a:t>10世纪，伊斯兰世界把三重伟大的赫尔墨斯（Hermes Trismegestus）看成是炼金术的创始人 ，拉丁西方把他看成是摩西同代先知或前身</a:t>
            </a:r>
          </a:p>
          <a:p>
            <a:pPr>
              <a:buBlip>
                <a:blip r:embed="rId2"/>
              </a:buBlip>
            </a:pPr>
            <a:r>
              <a:t>《赫尔墨斯文集》其实是公元1-4世纪的新柏拉图主义哲学/神学作品</a:t>
            </a:r>
          </a:p>
          <a:p>
            <a:pPr>
              <a:buBlip>
                <a:blip r:embed="rId2"/>
              </a:buBlip>
            </a:pPr>
            <a:r>
              <a:t>翠玉录是8世纪的原创阿拉伯作品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贾比尔（Jabir ibn-Hayyan）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5976"/>
            </a:lvl1pPr>
          </a:lstStyle>
          <a:p>
            <a:r>
              <a:t>贾比尔（Jabir ibn-Hayyan）</a:t>
            </a:r>
          </a:p>
        </p:txBody>
      </p:sp>
      <p:sp>
        <p:nvSpPr>
          <p:cNvPr id="217" name="一人？几人？没人？传统认为720年生-808(812、815)年死，实际上是9-10世纪文献的作者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1104" indent="-451104" defTabSz="560831">
              <a:spcBef>
                <a:spcPts val="2800"/>
              </a:spcBef>
              <a:buBlip>
                <a:blip r:embed="rId2"/>
              </a:buBlip>
              <a:defRPr sz="3648"/>
            </a:pPr>
            <a:r>
              <a:t>一人？几人？没人？传统认为720年生-808(812、815)年死，实际上是9-10世纪文献的作者</a:t>
            </a:r>
          </a:p>
          <a:p>
            <a:pPr marL="451104" indent="-451104" defTabSz="560831">
              <a:spcBef>
                <a:spcPts val="2800"/>
              </a:spcBef>
              <a:buBlip>
                <a:blip r:embed="rId2"/>
              </a:buBlip>
              <a:defRPr sz="3648">
                <a:solidFill>
                  <a:srgbClr val="FF2600"/>
                </a:solidFill>
              </a:defRPr>
            </a:pPr>
            <a:r>
              <a:t>所有金属都是汞（潮湿）-硫（干燥）的复合</a:t>
            </a:r>
          </a:p>
          <a:p>
            <a:pPr marL="451104" indent="-451104" defTabSz="560831">
              <a:spcBef>
                <a:spcPts val="2800"/>
              </a:spcBef>
              <a:buBlip>
                <a:blip r:embed="rId2"/>
              </a:buBlip>
              <a:defRPr sz="3648"/>
            </a:pPr>
            <a:r>
              <a:t>贾比尔：金属之差别在于</a:t>
            </a:r>
            <a:r>
              <a:rPr>
                <a:solidFill>
                  <a:srgbClr val="FF2600"/>
                </a:solidFill>
              </a:rPr>
              <a:t>硫</a:t>
            </a:r>
            <a:r>
              <a:t>的不同</a:t>
            </a:r>
          </a:p>
          <a:p>
            <a:pPr marL="902208" lvl="1" indent="-451104" defTabSz="560831">
              <a:spcBef>
                <a:spcPts val="2800"/>
              </a:spcBef>
              <a:buBlip>
                <a:blip r:embed="rId2"/>
              </a:buBlip>
              <a:defRPr sz="3648"/>
            </a:pPr>
            <a:r>
              <a:t>最精细的硫按照精确比例产生金</a:t>
            </a:r>
          </a:p>
          <a:p>
            <a:pPr marL="902208" lvl="1" indent="-451104" defTabSz="560831">
              <a:spcBef>
                <a:spcPts val="2800"/>
              </a:spcBef>
              <a:buBlip>
                <a:blip r:embed="rId2"/>
              </a:buBlip>
              <a:defRPr sz="3648"/>
            </a:pPr>
            <a:r>
              <a:t>不精细的硫和不精确比例产生贱金属</a:t>
            </a:r>
          </a:p>
          <a:p>
            <a:pPr marL="451104" indent="-451104" defTabSz="560831">
              <a:spcBef>
                <a:spcPts val="2800"/>
              </a:spcBef>
              <a:buBlip>
                <a:blip r:embed="rId2"/>
              </a:buBlip>
              <a:defRPr sz="3648"/>
            </a:pPr>
            <a:r>
              <a:t>18世纪之前金属只有7种：</a:t>
            </a:r>
            <a:r>
              <a:rPr>
                <a:solidFill>
                  <a:srgbClr val="FF2600"/>
                </a:solidFill>
              </a:rPr>
              <a:t>金银</a:t>
            </a:r>
            <a:r>
              <a:t>铜铁锡铅汞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贾比尔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贾比尔</a:t>
            </a:r>
          </a:p>
        </p:txBody>
      </p:sp>
      <p:sp>
        <p:nvSpPr>
          <p:cNvPr id="220" name="硫-汞理论的生命力：符合观察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1221" indent="-371221" defTabSz="461518">
              <a:spcBef>
                <a:spcPts val="2300"/>
              </a:spcBef>
              <a:buBlip>
                <a:blip r:embed="rId2"/>
              </a:buBlip>
              <a:defRPr sz="3002"/>
            </a:pPr>
            <a:r>
              <a:t>硫-汞理论的生命力：符合观察</a:t>
            </a:r>
          </a:p>
          <a:p>
            <a:pPr marL="742442" lvl="1" indent="-371221" defTabSz="461518">
              <a:spcBef>
                <a:spcPts val="2300"/>
              </a:spcBef>
              <a:buBlip>
                <a:blip r:embed="rId2"/>
              </a:buBlip>
              <a:defRPr sz="3002"/>
            </a:pPr>
            <a:r>
              <a:t>铁铜的矿石粉末在火中产生硫味</a:t>
            </a:r>
          </a:p>
          <a:p>
            <a:pPr marL="742442" lvl="1" indent="-371221" defTabSz="461518">
              <a:spcBef>
                <a:spcPts val="2300"/>
              </a:spcBef>
              <a:buBlip>
                <a:blip r:embed="rId2"/>
              </a:buBlip>
              <a:defRPr sz="3002"/>
            </a:pPr>
            <a:r>
              <a:t>锡和铅熔融后与汞相似</a:t>
            </a:r>
          </a:p>
          <a:p>
            <a:pPr marL="742442" lvl="1" indent="-371221" defTabSz="461518">
              <a:spcBef>
                <a:spcPts val="2300"/>
              </a:spcBef>
              <a:buBlip>
                <a:blip r:embed="rId2"/>
              </a:buBlip>
              <a:defRPr sz="3002"/>
            </a:pPr>
            <a:r>
              <a:t>液体多则柔软，液体少则硬脆</a:t>
            </a:r>
          </a:p>
          <a:p>
            <a:pPr marL="371221" indent="-371221" defTabSz="461518">
              <a:spcBef>
                <a:spcPts val="2300"/>
              </a:spcBef>
              <a:buBlip>
                <a:blip r:embed="rId2"/>
              </a:buBlip>
              <a:defRPr sz="3002"/>
            </a:pPr>
            <a:r>
              <a:t>亚里士多德抽象的四元素（土水气火）四性质（热干冷湿）</a:t>
            </a:r>
          </a:p>
          <a:p>
            <a:pPr marL="371221" indent="-371221" defTabSz="461518">
              <a:spcBef>
                <a:spcPts val="2300"/>
              </a:spcBef>
              <a:buBlip>
                <a:blip r:embed="rId2"/>
              </a:buBlip>
              <a:defRPr sz="3002"/>
            </a:pPr>
            <a:r>
              <a:t>盖伦的四体液学说（血液、粘液、黑胆汁、黄胆汁）</a:t>
            </a:r>
          </a:p>
          <a:p>
            <a:pPr marL="371221" indent="-371221" defTabSz="461518">
              <a:spcBef>
                <a:spcPts val="2300"/>
              </a:spcBef>
              <a:buBlip>
                <a:blip r:embed="rId2"/>
              </a:buBlip>
              <a:defRPr sz="3002"/>
            </a:pPr>
            <a:r>
              <a:t>贾比尔将之具体化物质化操作化：火（可燃有色）、气（油状）、水（潮湿）、土（残余）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拉齐（al-Razi,865-923）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6911"/>
            </a:lvl1pPr>
          </a:lstStyle>
          <a:p>
            <a:r>
              <a:t>拉齐（al-Razi,865-923）</a:t>
            </a:r>
          </a:p>
        </p:txBody>
      </p:sp>
      <p:sp>
        <p:nvSpPr>
          <p:cNvPr id="223" name="拒绝贾比尔的平衡理论，接受汞-硫理论，增加盐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拒绝贾比尔的平衡理论，接受汞-硫理论，增加盐</a:t>
            </a:r>
          </a:p>
          <a:p>
            <a:pPr>
              <a:buBlip>
                <a:blip r:embed="rId2"/>
              </a:buBlip>
            </a:pPr>
            <a:r>
              <a:t>《秘密的秘密》如同实验手册：仪器、熔炉，蒸馏与升华，配方。不限于制金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拉丁中世纪alchemi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拉丁中世纪alchemia</a:t>
            </a:r>
          </a:p>
        </p:txBody>
      </p:sp>
      <p:sp>
        <p:nvSpPr>
          <p:cNvPr id="226" name="罗伯特《论炼金术的组成》1144年2月11日完成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8812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罗伯特《论炼金术的组成》1144年2月11日完成</a:t>
            </a:r>
          </a:p>
          <a:p>
            <a:pPr marL="408812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1200年左右一百年里，拉丁作者们开始自己撰写炼金术著作，并且托名为盖伯（Geber，贾比尔Jabir的拉丁名）</a:t>
            </a:r>
          </a:p>
          <a:p>
            <a:pPr marL="408812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主要著作《完满大全》：制金、试金</a:t>
            </a:r>
          </a:p>
          <a:p>
            <a:pPr marL="408812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三种力度：改变外观、制银、制金</a:t>
            </a:r>
          </a:p>
          <a:p>
            <a:pPr marL="408812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哲人石只能由矿物制备</a:t>
            </a:r>
          </a:p>
          <a:p>
            <a:pPr marL="408812" indent="-408812" defTabSz="508254">
              <a:spcBef>
                <a:spcPts val="2600"/>
              </a:spcBef>
              <a:buBlip>
                <a:blip r:embed="rId2"/>
              </a:buBlip>
              <a:defRPr sz="3306"/>
            </a:pPr>
            <a:r>
              <a:t>物质理论：微粒与孔隙；最强聚合为金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拉丁中世纪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拉丁中世纪</a:t>
            </a:r>
          </a:p>
        </p:txBody>
      </p:sp>
      <p:sp>
        <p:nvSpPr>
          <p:cNvPr id="229" name="阿维森纳借助于亚里士多德之名对炼金术的批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阿维森纳借助于亚里士多德之名对炼金术的批评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阿奎那不太相信炼金术能够制造真金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大阿尔伯特和罗吉尔·培根坚定的支持炼金术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通过数学、自然哲学和炼金术来改进知识，增强基督教国家的力量，以对抗敌基督力量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人的技艺并不弱于自然，人工物甚至可以优于自然物（现代化学工业的基本思想）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教皇约翰22世1317年发布教令，谴责伪造货币；法国英国立法禁止炼金术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炼金术的保密传统来源之一：制金知识破坏经济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拉丁中世纪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拉丁中世纪</a:t>
            </a:r>
          </a:p>
        </p:txBody>
      </p:sp>
      <p:sp>
        <p:nvSpPr>
          <p:cNvPr id="232" name="哲人石是特殊净化的汞和“哲学硫”化成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5434" indent="-305434" defTabSz="379729">
              <a:spcBef>
                <a:spcPts val="1900"/>
              </a:spcBef>
              <a:buBlip>
                <a:blip r:embed="rId2"/>
              </a:buBlip>
              <a:defRPr sz="2470"/>
            </a:pPr>
            <a:r>
              <a:t>哲人石是特殊净化的汞和“哲学硫”化成</a:t>
            </a:r>
          </a:p>
          <a:p>
            <a:pPr marL="305434" indent="-305434" defTabSz="379729">
              <a:spcBef>
                <a:spcPts val="1900"/>
              </a:spcBef>
              <a:buBlip>
                <a:blip r:embed="rId2"/>
              </a:buBlip>
              <a:defRPr sz="2470"/>
            </a:pPr>
            <a:r>
              <a:t>拉丁中世纪炼金术的特点：</a:t>
            </a:r>
          </a:p>
          <a:p>
            <a:pPr marL="610869" lvl="1" indent="-305434" defTabSz="379729">
              <a:spcBef>
                <a:spcPts val="1900"/>
              </a:spcBef>
              <a:buBlip>
                <a:blip r:embed="rId2"/>
              </a:buBlip>
              <a:defRPr sz="2470"/>
            </a:pPr>
            <a:r>
              <a:t>精确称量材料重量的精确称量</a:t>
            </a:r>
          </a:p>
          <a:p>
            <a:pPr marL="610869" lvl="1" indent="-305434" defTabSz="379729">
              <a:spcBef>
                <a:spcPts val="1900"/>
              </a:spcBef>
              <a:buBlip>
                <a:blip r:embed="rId2"/>
              </a:buBlip>
              <a:defRPr sz="2470"/>
            </a:pPr>
            <a:r>
              <a:t>细致清晰的观察现象</a:t>
            </a:r>
          </a:p>
          <a:p>
            <a:pPr marL="305434" indent="-305434" defTabSz="379729">
              <a:spcBef>
                <a:spcPts val="1900"/>
              </a:spcBef>
              <a:buBlip>
                <a:blip r:embed="rId2"/>
              </a:buBlip>
              <a:defRPr sz="2470"/>
            </a:pPr>
            <a:r>
              <a:t>提升炼金术的神学意义和神圣地位</a:t>
            </a:r>
          </a:p>
          <a:p>
            <a:pPr marL="610869" lvl="1" indent="-305434" defTabSz="379729">
              <a:spcBef>
                <a:spcPts val="1900"/>
              </a:spcBef>
              <a:buBlip>
                <a:blip r:embed="rId2"/>
              </a:buBlip>
              <a:defRPr sz="2470"/>
            </a:pPr>
            <a:r>
              <a:t>汞的处理类比基督四重折磨（坩埚crucible即受折磨的地方）：鞭笞、戴荆冠、钉十字架(crucify)、十字架上的渴望</a:t>
            </a:r>
          </a:p>
          <a:p>
            <a:pPr marL="610869" lvl="1" indent="-305434" defTabSz="379729">
              <a:spcBef>
                <a:spcPts val="1900"/>
              </a:spcBef>
              <a:buBlip>
                <a:blip r:embed="rId2"/>
              </a:buBlip>
              <a:defRPr sz="2470"/>
            </a:pPr>
            <a:r>
              <a:t>哲人石的制备有如贞女诞生基督</a:t>
            </a:r>
          </a:p>
          <a:p>
            <a:pPr marL="305434" indent="-305434" defTabSz="379729">
              <a:spcBef>
                <a:spcPts val="1900"/>
              </a:spcBef>
              <a:buBlip>
                <a:blip r:embed="rId2"/>
              </a:buBlip>
              <a:defRPr sz="2470"/>
            </a:pPr>
            <a:r>
              <a:t>炼金术的医学意义：酒作为生命之水（可燃、不朽）</a:t>
            </a:r>
          </a:p>
          <a:p>
            <a:pPr marL="305434" indent="-305434" defTabSz="379729">
              <a:spcBef>
                <a:spcPts val="1900"/>
              </a:spcBef>
              <a:buBlip>
                <a:blip r:embed="rId2"/>
              </a:buBlip>
              <a:defRPr sz="2470"/>
            </a:pPr>
            <a:r>
              <a:t>炼金术的图像表证：生殖（男硫女汞）与雌雄同体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现代早期alchem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现代早期alchemy</a:t>
            </a:r>
          </a:p>
        </p:txBody>
      </p:sp>
      <p:sp>
        <p:nvSpPr>
          <p:cNvPr id="235" name="炼金术的目标的多样化：金属嬗变、药物制备、利用自然、理解物质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2909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炼金术的目标的多样化：金属嬗变、药物制备、利用自然、理解物质</a:t>
            </a:r>
          </a:p>
          <a:p>
            <a:pPr marL="422909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金属复合：汞-硫理论，汞-硫-盐理论（帕拉塞尔苏斯）</a:t>
            </a:r>
          </a:p>
          <a:p>
            <a:pPr marL="422909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炼金术重复大自然每时每刻正在做的事情：地下水冲走贱金属、地热把贱金属烹制成贵金属</a:t>
            </a:r>
          </a:p>
          <a:p>
            <a:pPr marL="422909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七种金属与七大行星相对应（日-金，月-银，金-铜，火-铁，木-锡，土-铅，水-汞mercury,quicksilver）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实验传统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实验传统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现代早期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现代早期</a:t>
            </a:r>
          </a:p>
        </p:txBody>
      </p:sp>
      <p:sp>
        <p:nvSpPr>
          <p:cNvPr id="238" name="炼金术并不是一门低级的试错工作，而是在理论指导下，基于巨人肩膀的，理论与实验相结合的，同仁交换文本相互支持的高贵的探索性工作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炼金术并不是一门低级的试错工作，而是在理论指导下，基于巨人肩膀的，理论与实验相结合的，同仁交换文本相互支持的高贵的探索性工作</a:t>
            </a:r>
          </a:p>
          <a:p>
            <a:pPr>
              <a:buBlip>
                <a:blip r:embed="rId2"/>
              </a:buBlip>
            </a:pPr>
            <a:r>
              <a:t>波意耳（Robert Boyle, 1627-1691）是炼金术士</a:t>
            </a:r>
          </a:p>
          <a:p>
            <a:pPr>
              <a:buBlip>
                <a:blip r:embed="rId2"/>
              </a:buBlip>
            </a:pPr>
            <a:r>
              <a:t>牛顿（Issac Newton, 1643-1727）也是炼金术士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现代早期·点石成金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现代早期·点石成金</a:t>
            </a:r>
          </a:p>
        </p:txBody>
      </p:sp>
      <p:sp>
        <p:nvSpPr>
          <p:cNvPr id="241" name="将热量保持数月（牛顿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t>将热量保持数月（牛顿）</a:t>
            </a:r>
          </a:p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t>第一阶段：黑变</a:t>
            </a:r>
          </a:p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t>第二阶段：白化</a:t>
            </a:r>
          </a:p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t>第三阶段：黄化</a:t>
            </a:r>
          </a:p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t>第四阶段：深红，哲人石制成</a:t>
            </a:r>
          </a:p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t>用真金发酵</a:t>
            </a:r>
          </a:p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t>点石成金：贱金属熔化、投入哲人石，融化后即成金银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解释哲人石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解释哲人石</a:t>
            </a:r>
          </a:p>
        </p:txBody>
      </p:sp>
      <p:sp>
        <p:nvSpPr>
          <p:cNvPr id="244" name="纯自然的解释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2909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纯自然的解释</a:t>
            </a:r>
          </a:p>
          <a:p>
            <a:pPr marL="845819" lvl="1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一滴醋可以使整桶葡萄酒变成醋</a:t>
            </a:r>
          </a:p>
          <a:p>
            <a:pPr marL="845819" lvl="1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微量凝乳使数加仑牛奶成奶酪</a:t>
            </a:r>
          </a:p>
          <a:p>
            <a:pPr marL="845819" lvl="1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小块酵母可以使大块面团变成酵母</a:t>
            </a:r>
          </a:p>
          <a:p>
            <a:pPr marL="845819" lvl="1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一粒哲人石使千百倍的汞成金</a:t>
            </a:r>
          </a:p>
          <a:p>
            <a:pPr marL="422909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清洗之火；强大的金形式；种子</a:t>
            </a:r>
          </a:p>
          <a:p>
            <a:pPr marL="422909" indent="-422909" defTabSz="525779">
              <a:spcBef>
                <a:spcPts val="2700"/>
              </a:spcBef>
              <a:buBlip>
                <a:blip r:embed="rId2"/>
              </a:buBlip>
              <a:defRPr sz="3420"/>
            </a:pPr>
            <a:r>
              <a:t>无法理解发酵，但不怀疑酿酒能力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80250" y="572225"/>
            <a:ext cx="5912237" cy="8763941"/>
          </a:xfrm>
          <a:prstGeom prst="rect">
            <a:avLst/>
          </a:prstGeom>
        </p:spPr>
      </p:pic>
      <p:sp>
        <p:nvSpPr>
          <p:cNvPr id="247" name="帕拉塞尔苏斯…"/>
          <p:cNvSpPr txBox="1">
            <a:spLocks noGrp="1"/>
          </p:cNvSpPr>
          <p:nvPr>
            <p:ph type="title"/>
          </p:nvPr>
        </p:nvSpPr>
        <p:spPr>
          <a:xfrm>
            <a:off x="965200" y="1397000"/>
            <a:ext cx="5331718" cy="3110508"/>
          </a:xfrm>
          <a:prstGeom prst="rect">
            <a:avLst/>
          </a:prstGeom>
        </p:spPr>
        <p:txBody>
          <a:bodyPr/>
          <a:lstStyle/>
          <a:p>
            <a:pPr defTabSz="519937">
              <a:spcBef>
                <a:spcPts val="2600"/>
              </a:spcBef>
              <a:defRPr sz="4895"/>
            </a:pPr>
            <a:r>
              <a:t>帕拉塞尔苏斯</a:t>
            </a:r>
          </a:p>
          <a:p>
            <a:pPr defTabSz="519937">
              <a:spcBef>
                <a:spcPts val="2600"/>
              </a:spcBef>
              <a:defRPr sz="4895">
                <a:latin typeface="华文楷体"/>
                <a:ea typeface="华文楷体"/>
                <a:cs typeface="华文楷体"/>
                <a:sym typeface="华文楷体"/>
              </a:defRPr>
            </a:pPr>
            <a:r>
              <a:t>Paracelsus</a:t>
            </a:r>
          </a:p>
          <a:p>
            <a:pPr defTabSz="519937">
              <a:spcBef>
                <a:spcPts val="2600"/>
              </a:spcBef>
              <a:defRPr sz="4895">
                <a:latin typeface="华文楷体"/>
                <a:ea typeface="华文楷体"/>
                <a:cs typeface="华文楷体"/>
                <a:sym typeface="华文楷体"/>
              </a:defRPr>
            </a:pPr>
            <a:r>
              <a:t>1493-1541</a:t>
            </a:r>
          </a:p>
        </p:txBody>
      </p:sp>
      <p:sp>
        <p:nvSpPr>
          <p:cNvPr id="248" name="1493年生于瑞士…"/>
          <p:cNvSpPr txBox="1">
            <a:spLocks noGrp="1"/>
          </p:cNvSpPr>
          <p:nvPr>
            <p:ph type="body" sz="quarter" idx="1"/>
          </p:nvPr>
        </p:nvSpPr>
        <p:spPr>
          <a:xfrm>
            <a:off x="965200" y="4607173"/>
            <a:ext cx="5331718" cy="3774827"/>
          </a:xfrm>
          <a:prstGeom prst="rect">
            <a:avLst/>
          </a:prstGeom>
        </p:spPr>
        <p:txBody>
          <a:bodyPr/>
          <a:lstStyle/>
          <a:p>
            <a:pPr marL="845819" lvl="1" indent="-422909" algn="l" defTabSz="525779">
              <a:spcBef>
                <a:spcPts val="2700"/>
              </a:spcBef>
              <a:buSzPct val="25000"/>
              <a:buBlip>
                <a:blip r:embed="rId3"/>
              </a:buBlip>
              <a:defRPr sz="3420"/>
            </a:pPr>
            <a:r>
              <a:t>1493年生于瑞士</a:t>
            </a:r>
          </a:p>
          <a:p>
            <a:pPr marL="845819" lvl="1" indent="-422909" algn="l" defTabSz="525779">
              <a:spcBef>
                <a:spcPts val="2700"/>
              </a:spcBef>
              <a:buSzPct val="25000"/>
              <a:buBlip>
                <a:blip r:embed="rId3"/>
              </a:buBlip>
              <a:defRPr sz="3420"/>
            </a:pPr>
            <a:r>
              <a:t>1527年成为巴塞尔大学医学教授</a:t>
            </a:r>
          </a:p>
          <a:p>
            <a:pPr marL="845819" lvl="1" indent="-422909" algn="l" defTabSz="525779">
              <a:spcBef>
                <a:spcPts val="2700"/>
              </a:spcBef>
              <a:buSzPct val="25000"/>
              <a:buBlip>
                <a:blip r:embed="rId3"/>
              </a:buBlip>
              <a:defRPr sz="3420"/>
            </a:pPr>
            <a:r>
              <a:t>激烈批判传统医学</a:t>
            </a:r>
          </a:p>
          <a:p>
            <a:pPr marL="845819" lvl="1" indent="-422909" algn="l" defTabSz="525779">
              <a:spcBef>
                <a:spcPts val="2700"/>
              </a:spcBef>
              <a:buSzPct val="25000"/>
              <a:buBlip>
                <a:blip r:embed="rId3"/>
              </a:buBlip>
              <a:defRPr sz="3420"/>
            </a:pPr>
            <a:r>
              <a:t>1541年死于萨尔茨堡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帕拉塞尔苏斯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帕拉塞尔苏斯</a:t>
            </a:r>
          </a:p>
        </p:txBody>
      </p:sp>
      <p:sp>
        <p:nvSpPr>
          <p:cNvPr id="251" name="对制金没有兴趣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对制金没有兴趣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把炼金术提升为一种哲学行为和神学行为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三位一体：汞-硫-盐（灵魂-精神-身体）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上帝是一位化学-炼金家，用火清除杂质，雨水循环有如宇宙蒸馏，堕落世界的求赎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创世是一个化学提取、分离、升华和结合的过程</a:t>
            </a:r>
          </a:p>
          <a:p>
            <a:pPr marL="333628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与宗教改革与科学革命的时代精神完全相符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强调经验和观察，反对书本权威</a:t>
            </a:r>
          </a:p>
          <a:p>
            <a:pPr marL="667257" lvl="1" indent="-333628" defTabSz="414781">
              <a:spcBef>
                <a:spcPts val="2100"/>
              </a:spcBef>
              <a:buBlip>
                <a:blip r:embed="rId2"/>
              </a:buBlip>
              <a:defRPr sz="2698"/>
            </a:pPr>
            <a:r>
              <a:t>重视定量，轻视抽象的几何证明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24649" y="835347"/>
            <a:ext cx="5724077" cy="8483234"/>
          </a:xfrm>
          <a:prstGeom prst="rect">
            <a:avLst/>
          </a:prstGeom>
        </p:spPr>
      </p:pic>
      <p:sp>
        <p:nvSpPr>
          <p:cNvPr id="254" name="赫尔蒙特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48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赫尔蒙特</a:t>
            </a:r>
          </a:p>
          <a:p>
            <a:pPr defTabSz="457200">
              <a:defRPr sz="48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Van Helmont</a:t>
            </a:r>
          </a:p>
          <a:p>
            <a:pPr defTabSz="457200">
              <a:defRPr sz="48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1579-1644</a:t>
            </a:r>
          </a:p>
        </p:txBody>
      </p:sp>
      <p:sp>
        <p:nvSpPr>
          <p:cNvPr id="255" name="比利时贵族出身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3466">
                <a:solidFill>
                  <a:srgbClr val="000000"/>
                </a:solidFill>
              </a:defRPr>
            </a:pPr>
            <a:r>
              <a:t>比利时贵族出身</a:t>
            </a:r>
          </a:p>
          <a:p>
            <a:pPr defTabSz="457200">
              <a:defRPr sz="3466">
                <a:solidFill>
                  <a:srgbClr val="000000"/>
                </a:solidFill>
              </a:defRPr>
            </a:pPr>
            <a:r>
              <a:t>医学博士</a:t>
            </a:r>
            <a:r>
              <a:rPr sz="1200"/>
              <a:t> 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赫尔蒙特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赫尔蒙特</a:t>
            </a:r>
          </a:p>
        </p:txBody>
      </p:sp>
      <p:sp>
        <p:nvSpPr>
          <p:cNvPr id="258" name="着迷于化学实验，自称“火术哲学家”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着迷于化学实验，自称“火术哲学家”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区分了“空气”(air)与“气体”（gas)，但当时收集气体的实验技术尚未成熟，他只能给出粗略的气体分类。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用实验证明“土源于水”。烧瓶实验。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用实验证明“木源于水”。著名的柳树实验。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开辟了定量研究的思路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波义耳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7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波义耳</a:t>
            </a:r>
          </a:p>
          <a:p>
            <a:pPr>
              <a:spcBef>
                <a:spcPts val="3000"/>
              </a:spcBef>
              <a:defRPr sz="4500">
                <a:latin typeface="华文楷体"/>
                <a:ea typeface="华文楷体"/>
                <a:cs typeface="华文楷体"/>
                <a:sym typeface="华文楷体"/>
              </a:defRPr>
            </a:pPr>
            <a:r>
              <a:t>Robert Boyle</a:t>
            </a:r>
          </a:p>
          <a:p>
            <a:pPr defTabSz="457200">
              <a:defRPr sz="4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1627-1691</a:t>
            </a:r>
          </a:p>
        </p:txBody>
      </p:sp>
      <p:sp>
        <p:nvSpPr>
          <p:cNvPr id="261" name="爱尔兰贵族后代…"/>
          <p:cNvSpPr txBox="1">
            <a:spLocks noGrp="1"/>
          </p:cNvSpPr>
          <p:nvPr>
            <p:ph type="body" sz="quarter" idx="1"/>
          </p:nvPr>
        </p:nvSpPr>
        <p:spPr>
          <a:xfrm>
            <a:off x="965200" y="5448300"/>
            <a:ext cx="5600700" cy="3497958"/>
          </a:xfrm>
          <a:prstGeom prst="rect">
            <a:avLst/>
          </a:prstGeom>
        </p:spPr>
        <p:txBody>
          <a:bodyPr/>
          <a:lstStyle/>
          <a:p>
            <a:pPr defTabSz="457200">
              <a:defRPr sz="3466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爱尔兰贵族后代</a:t>
            </a:r>
          </a:p>
          <a:p>
            <a:pPr defTabSz="457200">
              <a:defRPr sz="3466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1644年接受大笔遗产</a:t>
            </a:r>
          </a:p>
          <a:p>
            <a:pPr defTabSz="457200">
              <a:defRPr sz="3466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1662年皇家学会成立</a:t>
            </a:r>
          </a:p>
          <a:p>
            <a:pPr defTabSz="457200">
              <a:defRPr sz="3466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成为第一批重要会员</a:t>
            </a:r>
          </a:p>
          <a:p>
            <a:pPr defTabSz="457200">
              <a:defRPr sz="3466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1668年移居伦敦</a:t>
            </a:r>
          </a:p>
          <a:p>
            <a:pPr defTabSz="457200">
              <a:defRPr sz="3466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建立私家实验室</a:t>
            </a:r>
          </a:p>
        </p:txBody>
      </p:sp>
      <p:pic>
        <p:nvPicPr>
          <p:cNvPr id="262" name="波义耳.jpg" descr="波义耳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20517" y="1222045"/>
            <a:ext cx="6450166" cy="80172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波义耳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波义耳</a:t>
            </a:r>
          </a:p>
        </p:txBody>
      </p:sp>
      <p:sp>
        <p:nvSpPr>
          <p:cNvPr id="265" name="1661年《怀疑的化学家》，使化学成为哲学的分支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5808" indent="-355808" defTabSz="379475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77">
                <a:solidFill>
                  <a:srgbClr val="000000"/>
                </a:solidFill>
              </a:defRPr>
            </a:pPr>
            <a:r>
              <a:t>1661年《怀疑的化学家》，使化学成为哲学的分支</a:t>
            </a:r>
          </a:p>
          <a:p>
            <a:pPr marL="745825" lvl="1" indent="-355808" defTabSz="379475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77">
                <a:solidFill>
                  <a:srgbClr val="000000"/>
                </a:solidFill>
              </a:defRPr>
            </a:pPr>
            <a:r>
              <a:t>确立化学元素概念：“我所说的元素是指某些原初的和单纯的即丝毫没混合过的物体，它们不由别的物体组成，而一切物体由它们所组成，而且最终分解成它们。”元素不会只有四个或三个</a:t>
            </a:r>
            <a:endParaRPr sz="996">
              <a:latin typeface="Times Roman"/>
              <a:ea typeface="Times Roman"/>
              <a:cs typeface="Times Roman"/>
              <a:sym typeface="Times Roman"/>
            </a:endParaRPr>
          </a:p>
          <a:p>
            <a:pPr marL="745825" lvl="1" indent="-355808" defTabSz="379475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77">
                <a:solidFill>
                  <a:srgbClr val="000000"/>
                </a:solidFill>
              </a:defRPr>
            </a:pPr>
            <a:r>
              <a:t>区别混合与化合，火不是如之前炼金术所说万能的解析工具</a:t>
            </a:r>
            <a:endParaRPr sz="996">
              <a:latin typeface="Times Roman"/>
              <a:ea typeface="Times Roman"/>
              <a:cs typeface="Times Roman"/>
              <a:sym typeface="Times Roman"/>
            </a:endParaRPr>
          </a:p>
          <a:p>
            <a:pPr marL="745825" lvl="1" indent="-355808" defTabSz="379475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77">
                <a:solidFill>
                  <a:srgbClr val="000000"/>
                </a:solidFill>
              </a:defRPr>
            </a:pPr>
            <a:r>
              <a:t>燃烧研究：真空中的燃烧实验，发现空气而且只是部分空气对于燃烧是必要的</a:t>
            </a:r>
            <a:endParaRPr sz="996">
              <a:latin typeface="Times Roman"/>
              <a:ea typeface="Times Roman"/>
              <a:cs typeface="Times Roman"/>
              <a:sym typeface="Times Roman"/>
            </a:endParaRPr>
          </a:p>
          <a:p>
            <a:pPr marL="745825" lvl="1" indent="-355808" defTabSz="379475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77">
                <a:solidFill>
                  <a:srgbClr val="000000"/>
                </a:solidFill>
              </a:defRPr>
            </a:pPr>
            <a:r>
              <a:t>他意识到动物的生命靠空气来维持，但没有意识到这与燃烧是一回事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炼金术的衰落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炼金术的衰落</a:t>
            </a:r>
          </a:p>
        </p:txBody>
      </p:sp>
      <p:sp>
        <p:nvSpPr>
          <p:cNvPr id="268" name="1720年代后化学-炼金术（Chymistry）迅速衰落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5318" indent="-385318" defTabSz="479044">
              <a:spcBef>
                <a:spcPts val="2400"/>
              </a:spcBef>
              <a:buBlip>
                <a:blip r:embed="rId2"/>
              </a:buBlip>
              <a:defRPr sz="3116"/>
            </a:pPr>
            <a:r>
              <a:t>1720年代后化学-炼金术（Chymistry）迅速衰落</a:t>
            </a:r>
          </a:p>
          <a:p>
            <a:pPr marL="770636" lvl="1" indent="-385318" defTabSz="479044">
              <a:spcBef>
                <a:spcPts val="2400"/>
              </a:spcBef>
              <a:buBlip>
                <a:blip r:embed="rId2"/>
              </a:buBlip>
              <a:defRPr sz="3116"/>
            </a:pPr>
            <a:r>
              <a:t>不是因为新的科学理论或实验表明制金不可能</a:t>
            </a:r>
          </a:p>
          <a:p>
            <a:pPr marL="770636" lvl="1" indent="-385318" defTabSz="479044">
              <a:spcBef>
                <a:spcPts val="2400"/>
              </a:spcBef>
              <a:buBlip>
                <a:blip r:embed="rId2"/>
              </a:buBlip>
              <a:defRPr sz="3116"/>
            </a:pPr>
            <a:r>
              <a:t>媒体丑化炼金术，恶劣的公共形象，没有古典的高贵世系，肮脏危险难闻，与伪造欺骗贪婪相联，与江湖医生相联，文艺作品嘲弄的对象。与今天化学家们处境类似</a:t>
            </a:r>
          </a:p>
          <a:p>
            <a:pPr marL="770636" lvl="1" indent="-385318" defTabSz="479044">
              <a:spcBef>
                <a:spcPts val="2400"/>
              </a:spcBef>
              <a:buBlip>
                <a:blip r:embed="rId2"/>
              </a:buBlip>
              <a:defRPr sz="3116"/>
            </a:pPr>
            <a:r>
              <a:t>化学(chemistry)另立门户，与炼金术(alchemy)撇清</a:t>
            </a:r>
          </a:p>
          <a:p>
            <a:pPr marL="770636" lvl="1" indent="-385318" defTabSz="479044">
              <a:spcBef>
                <a:spcPts val="2400"/>
              </a:spcBef>
              <a:buBlip>
                <a:blip r:embed="rId2"/>
              </a:buBlip>
              <a:defRPr sz="3116"/>
            </a:pPr>
            <a:r>
              <a:rPr>
                <a:solidFill>
                  <a:srgbClr val="FF2600"/>
                </a:solidFill>
              </a:rPr>
              <a:t>可重复性的缺失：</a:t>
            </a:r>
            <a:r>
              <a:t>化学的公开性与炼金术的秘密性</a:t>
            </a:r>
          </a:p>
          <a:p>
            <a:pPr marL="770636" lvl="1" indent="-385318" defTabSz="479044">
              <a:spcBef>
                <a:spcPts val="2400"/>
              </a:spcBef>
              <a:buBlip>
                <a:blip r:embed="rId2"/>
              </a:buBlip>
              <a:defRPr sz="3116"/>
            </a:pPr>
            <a:r>
              <a:t>启蒙运动的两极对立的修辞：光明黑暗、理性迷信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什么是实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什么是实验</a:t>
            </a:r>
          </a:p>
        </p:txBody>
      </p:sp>
      <p:sp>
        <p:nvSpPr>
          <p:cNvPr id="140" name="实验 (experiment)：升级版的经验(experience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5802" indent="-455802" defTabSz="566674">
              <a:spcBef>
                <a:spcPts val="2900"/>
              </a:spcBef>
              <a:buBlip>
                <a:blip r:embed="rId2"/>
              </a:buBlip>
              <a:defRPr sz="3686"/>
            </a:pPr>
            <a:r>
              <a:t>实验 (experiment)：升级版的经验(experience)</a:t>
            </a:r>
          </a:p>
          <a:p>
            <a:pPr marL="911605" lvl="1" indent="-455802" defTabSz="566674">
              <a:spcBef>
                <a:spcPts val="2900"/>
              </a:spcBef>
              <a:buBlip>
                <a:blip r:embed="rId2"/>
              </a:buBlip>
              <a:defRPr sz="3686"/>
            </a:pPr>
            <a:r>
              <a:t>精心设计的观察程序</a:t>
            </a:r>
          </a:p>
          <a:p>
            <a:pPr marL="1367409" lvl="2" indent="-455802" defTabSz="566674">
              <a:spcBef>
                <a:spcPts val="2900"/>
              </a:spcBef>
              <a:buBlip>
                <a:blip r:embed="rId2"/>
              </a:buBlip>
              <a:defRPr sz="3686"/>
            </a:pPr>
            <a:r>
              <a:t>检验既有理论</a:t>
            </a:r>
          </a:p>
          <a:p>
            <a:pPr marL="911605" lvl="1" indent="-455802" defTabSz="566674">
              <a:spcBef>
                <a:spcPts val="2900"/>
              </a:spcBef>
              <a:buBlip>
                <a:blip r:embed="rId2"/>
              </a:buBlip>
              <a:defRPr sz="3686"/>
            </a:pPr>
            <a:r>
              <a:t>在特殊的空间（实验室）使用特殊的仪器设备</a:t>
            </a:r>
          </a:p>
          <a:p>
            <a:pPr marL="911605" lvl="1" indent="-455802" defTabSz="566674">
              <a:spcBef>
                <a:spcPts val="2900"/>
              </a:spcBef>
              <a:buBlip>
                <a:blip r:embed="rId2"/>
              </a:buBlip>
              <a:defRPr sz="3686"/>
            </a:pPr>
            <a:r>
              <a:t>可重复</a:t>
            </a:r>
          </a:p>
          <a:p>
            <a:pPr marL="455802" indent="-455802" defTabSz="566674">
              <a:spcBef>
                <a:spcPts val="2900"/>
              </a:spcBef>
              <a:buBlip>
                <a:blip r:embed="rId2"/>
              </a:buBlip>
              <a:defRPr sz="3686"/>
            </a:pPr>
            <a:r>
              <a:t>实验是一个现代独有的知识类型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图像" descr="图像"/>
          <p:cNvPicPr>
            <a:picLocks noGrp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55020"/>
            <a:ext cx="13004800" cy="964356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培根科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培根科学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Somer_Francis_Bacon.jpg" descr="Somer_Francis_Bacon.jpg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7349" y="785783"/>
            <a:ext cx="5672116" cy="8405713"/>
          </a:xfrm>
          <a:prstGeom prst="rect">
            <a:avLst/>
          </a:prstGeom>
        </p:spPr>
      </p:pic>
      <p:sp>
        <p:nvSpPr>
          <p:cNvPr id="275" name="弗兰西斯·培根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25779">
              <a:defRPr sz="6119"/>
            </a:pPr>
            <a:r>
              <a:t>弗兰西斯·培根</a:t>
            </a:r>
          </a:p>
          <a:p>
            <a:pPr defTabSz="525779">
              <a:defRPr sz="6119"/>
            </a:pPr>
            <a:r>
              <a:t>Francis Bacon</a:t>
            </a:r>
          </a:p>
          <a:p>
            <a:pPr defTabSz="525779">
              <a:defRPr sz="6119"/>
            </a:pPr>
            <a:r>
              <a:t>1561-1626</a:t>
            </a:r>
          </a:p>
        </p:txBody>
      </p:sp>
      <p:sp>
        <p:nvSpPr>
          <p:cNvPr id="276" name="生于英国贵族家庭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defTabSz="420623">
              <a:defRPr sz="3189">
                <a:solidFill>
                  <a:srgbClr val="000000"/>
                </a:solidFill>
              </a:defRPr>
            </a:pPr>
            <a:r>
              <a:t>生于英国贵族家庭</a:t>
            </a:r>
          </a:p>
          <a:p>
            <a:pPr defTabSz="420623">
              <a:defRPr sz="3189">
                <a:solidFill>
                  <a:srgbClr val="000000"/>
                </a:solidFill>
              </a:defRPr>
            </a:pPr>
            <a:r>
              <a:t>1584年进入议院</a:t>
            </a:r>
          </a:p>
          <a:p>
            <a:pPr defTabSz="420623">
              <a:defRPr sz="3189">
                <a:solidFill>
                  <a:srgbClr val="000000"/>
                </a:solidFill>
              </a:defRPr>
            </a:pPr>
            <a:r>
              <a:t>1603年成为爵士</a:t>
            </a:r>
          </a:p>
          <a:p>
            <a:pPr defTabSz="420623">
              <a:defRPr sz="3189">
                <a:solidFill>
                  <a:srgbClr val="000000"/>
                </a:solidFill>
              </a:defRPr>
            </a:pPr>
            <a:r>
              <a:t>1607年任副检察长</a:t>
            </a:r>
          </a:p>
          <a:p>
            <a:pPr defTabSz="420623">
              <a:defRPr sz="3189">
                <a:solidFill>
                  <a:srgbClr val="000000"/>
                </a:solidFill>
              </a:defRPr>
            </a:pPr>
            <a:r>
              <a:t>1618年成为大法官</a:t>
            </a:r>
          </a:p>
          <a:p>
            <a:pPr defTabSz="420623">
              <a:defRPr sz="3189">
                <a:solidFill>
                  <a:srgbClr val="000000"/>
                </a:solidFill>
              </a:defRPr>
            </a:pPr>
            <a:r>
              <a:t>1621年被控受贿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培根哲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培根哲学</a:t>
            </a:r>
          </a:p>
        </p:txBody>
      </p:sp>
      <p:sp>
        <p:nvSpPr>
          <p:cNvPr id="279" name="1605年发表《学术的进展》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1605年发表《学术的进展》</a:t>
            </a:r>
            <a:endParaRPr sz="1200"/>
          </a:p>
          <a:p>
            <a:pPr marL="832625" lvl="1" indent="-362725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933">
                <a:solidFill>
                  <a:srgbClr val="000000"/>
                </a:solidFill>
              </a:defRPr>
            </a:pPr>
            <a:r>
              <a:t>征服自然、改造自然</a:t>
            </a:r>
            <a:endParaRPr sz="1200"/>
          </a:p>
          <a:p>
            <a:pPr marL="832625" lvl="1" indent="-362725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933">
                <a:solidFill>
                  <a:srgbClr val="000000"/>
                </a:solidFill>
              </a:defRPr>
            </a:pPr>
            <a:r>
              <a:t>知识就是力量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1620年出版《新工具》</a:t>
            </a:r>
            <a:endParaRPr sz="1200"/>
          </a:p>
          <a:p>
            <a:pPr marL="832625" lvl="1" indent="-362725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933">
                <a:solidFill>
                  <a:srgbClr val="000000"/>
                </a:solidFill>
              </a:defRPr>
            </a:pPr>
            <a:r>
              <a:t>观察－归纳方法论：首先要不带偏见地搜集事实；其次是分类和鉴别；最后是归纳，形成科学研究的金字塔。</a:t>
            </a:r>
            <a:endParaRPr sz="1200"/>
          </a:p>
          <a:p>
            <a:pPr marL="832625" lvl="1" indent="-362725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933">
                <a:solidFill>
                  <a:srgbClr val="000000"/>
                </a:solidFill>
              </a:defRPr>
            </a:pPr>
            <a:r>
              <a:t>不相信数学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1625年出版《新大西岛》。所罗门宫－无形学院（1644）－皇家学会（1663）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培根哲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培根哲学</a:t>
            </a:r>
          </a:p>
        </p:txBody>
      </p:sp>
      <p:sp>
        <p:nvSpPr>
          <p:cNvPr id="282" name="打破自然与人为的二分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</a:lstStyle>
          <a:p>
            <a:r>
              <a:t>打破自然与人为的二分</a:t>
            </a:r>
          </a:p>
          <a:p>
            <a:pPr lvl="1"/>
            <a:r>
              <a:t>人造的东西不同于自然的东西，但不是在形式和实质上，而只是在效果上。——培根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培根科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培根科学</a:t>
            </a:r>
          </a:p>
        </p:txBody>
      </p:sp>
      <p:sp>
        <p:nvSpPr>
          <p:cNvPr id="285" name="库恩：“物理科学发展中数学传统和实验传统的对立”（《必要的张力》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94390" indent="-394390" defTabSz="420623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89">
                <a:solidFill>
                  <a:srgbClr val="000000"/>
                </a:solidFill>
              </a:defRPr>
            </a:pPr>
            <a:r>
              <a:t>库恩：“物理科学发展中数学传统和实验传统的对立”（《必要的张力》）</a:t>
            </a:r>
            <a:endParaRPr sz="1104"/>
          </a:p>
          <a:p>
            <a:pPr marL="826698" lvl="1" indent="-394390" defTabSz="420623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89">
                <a:solidFill>
                  <a:srgbClr val="000000"/>
                </a:solidFill>
              </a:defRPr>
            </a:pPr>
            <a:r>
              <a:t>古典科学：哥白尼－笛卡尔－伽利略－开普勒－牛顿。天文学、静力学、光学；数学、和声学。</a:t>
            </a:r>
            <a:endParaRPr sz="1104"/>
          </a:p>
          <a:p>
            <a:pPr marL="826698" lvl="1" indent="-394390" defTabSz="420623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89">
                <a:solidFill>
                  <a:srgbClr val="000000"/>
                </a:solidFill>
              </a:defRPr>
            </a:pPr>
            <a:r>
              <a:t>培根科学：吉尔伯特－波义耳－胡克－富兰克林－卡文迪许－库仑－拉瓦锡。电学、磁学、热学、化学。实验哲学</a:t>
            </a:r>
            <a:endParaRPr sz="1104"/>
          </a:p>
          <a:p>
            <a:pPr marL="394390" indent="-394390" defTabSz="420623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89">
                <a:solidFill>
                  <a:srgbClr val="000000"/>
                </a:solidFill>
              </a:defRPr>
            </a:pPr>
            <a:r>
              <a:t>牛顿的特殊性：两大传统并存，《原理》与《光学》</a:t>
            </a:r>
            <a:endParaRPr sz="1104"/>
          </a:p>
          <a:p>
            <a:pPr marL="394390" indent="-394390" defTabSz="420623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89">
                <a:solidFill>
                  <a:srgbClr val="000000"/>
                </a:solidFill>
              </a:defRPr>
            </a:pPr>
            <a:r>
              <a:t>直到19世纪，古典科学与培根科学相分离</a:t>
            </a:r>
          </a:p>
          <a:p>
            <a:pPr marL="394390" indent="-394390" defTabSz="420623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89">
                <a:solidFill>
                  <a:srgbClr val="000000"/>
                </a:solidFill>
              </a:defRPr>
            </a:pPr>
            <a:r>
              <a:t>培根科学：定量分析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磁实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磁实验</a:t>
            </a:r>
          </a:p>
        </p:txBody>
      </p:sp>
      <p:sp>
        <p:nvSpPr>
          <p:cNvPr id="288" name="1269年，Pierre de Maricourt的《关于磁的信》描述了磁的极性，以及铁被磁化。1558年印刷出版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1269年，Pierre de Maricourt的《关于磁的信》描述了磁的极性，以及铁被磁化。1558年印刷出版</a:t>
            </a:r>
          </a:p>
          <a:p>
            <a:pPr>
              <a:buBlip>
                <a:blip r:embed="rId2"/>
              </a:buBlip>
            </a:pPr>
            <a:r>
              <a:t>罗盘在航海中的作用</a:t>
            </a:r>
          </a:p>
          <a:p>
            <a:pPr>
              <a:buBlip>
                <a:blip r:embed="rId2"/>
              </a:buBlip>
            </a:pPr>
            <a:r>
              <a:t>1522年，Sebastian Cabot发现了罗盘的磁偏角</a:t>
            </a:r>
          </a:p>
          <a:p>
            <a:pPr>
              <a:buBlip>
                <a:blip r:embed="rId2"/>
              </a:buBlip>
            </a:pPr>
            <a:r>
              <a:t>1589年，Baptista Porta《自然奥秘》，相信感应与相克，认为钻石可以为铁励磁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10531" y="498802"/>
            <a:ext cx="6091020" cy="9030655"/>
          </a:xfrm>
          <a:prstGeom prst="rect">
            <a:avLst/>
          </a:prstGeom>
        </p:spPr>
      </p:pic>
      <p:sp>
        <p:nvSpPr>
          <p:cNvPr id="291" name="威廉·吉尔伯特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4100">
                <a:solidFill>
                  <a:srgbClr val="000000"/>
                </a:solidFill>
              </a:defRPr>
            </a:pPr>
            <a:r>
              <a:t>威廉·吉尔伯特</a:t>
            </a:r>
          </a:p>
          <a:p>
            <a:pPr defTabSz="457200">
              <a:defRPr sz="4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William Gilbert</a:t>
            </a:r>
          </a:p>
          <a:p>
            <a:pPr defTabSz="457200">
              <a:defRPr sz="4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1544-1603</a:t>
            </a:r>
          </a:p>
        </p:txBody>
      </p:sp>
      <p:sp>
        <p:nvSpPr>
          <p:cNvPr id="292" name="1600年任皇家医学院院长…"/>
          <p:cNvSpPr txBox="1">
            <a:spLocks noGrp="1"/>
          </p:cNvSpPr>
          <p:nvPr>
            <p:ph type="body" sz="quarter" idx="1"/>
          </p:nvPr>
        </p:nvSpPr>
        <p:spPr>
          <a:xfrm>
            <a:off x="965200" y="5448300"/>
            <a:ext cx="5170538" cy="2933700"/>
          </a:xfrm>
          <a:prstGeom prst="rect">
            <a:avLst/>
          </a:prstGeom>
        </p:spPr>
        <p:txBody>
          <a:bodyPr/>
          <a:lstStyle/>
          <a:p>
            <a:pPr defTabSz="457200">
              <a:defRPr>
                <a:solidFill>
                  <a:srgbClr val="000000"/>
                </a:solidFill>
              </a:defRPr>
            </a:pPr>
            <a:r>
              <a:t>1600年任皇家医学院院长</a:t>
            </a:r>
          </a:p>
          <a:p>
            <a:pPr defTabSz="457200">
              <a:defRPr>
                <a:solidFill>
                  <a:srgbClr val="000000"/>
                </a:solidFill>
              </a:defRPr>
            </a:pPr>
            <a:r>
              <a:t>1601年为宫廷御医</a:t>
            </a:r>
          </a:p>
          <a:p>
            <a:pPr defTabSz="457200">
              <a:defRPr>
                <a:solidFill>
                  <a:srgbClr val="000000"/>
                </a:solidFill>
              </a:defRPr>
            </a:pPr>
            <a:r>
              <a:t>1600年出版《论磁》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吉尔伯特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吉尔伯特</a:t>
            </a:r>
          </a:p>
        </p:txBody>
      </p:sp>
      <p:sp>
        <p:nvSpPr>
          <p:cNvPr id="295" name="地球是一个大磁石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11780" indent="-411780" defTabSz="411479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30">
                <a:solidFill>
                  <a:srgbClr val="000000"/>
                </a:solidFill>
              </a:defRPr>
            </a:pPr>
            <a:r>
              <a:t>地球是一个大磁石</a:t>
            </a:r>
          </a:p>
          <a:p>
            <a:pPr marL="834690" lvl="1" indent="-411780" defTabSz="411479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30">
                <a:solidFill>
                  <a:srgbClr val="000000"/>
                </a:solidFill>
              </a:defRPr>
            </a:pPr>
            <a:r>
              <a:t>铁被磁吸引与磁针指北，归为相同的原因</a:t>
            </a:r>
          </a:p>
          <a:p>
            <a:pPr marL="411780" indent="-411780" defTabSz="411479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30">
                <a:solidFill>
                  <a:srgbClr val="000000"/>
                </a:solidFill>
              </a:defRPr>
            </a:pPr>
            <a:r>
              <a:t>磁铁具有绕轴旋转的自然倾向，以此为哥白尼学说提供解释</a:t>
            </a:r>
          </a:p>
          <a:p>
            <a:pPr marL="834690" lvl="1" indent="-411780" defTabSz="411479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30">
                <a:solidFill>
                  <a:srgbClr val="000000"/>
                </a:solidFill>
              </a:defRPr>
            </a:pPr>
            <a:r>
              <a:t>未能用实验证实这一猜想</a:t>
            </a:r>
          </a:p>
          <a:p>
            <a:pPr marL="411780" indent="-411780" defTabSz="411479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30">
                <a:solidFill>
                  <a:srgbClr val="000000"/>
                </a:solidFill>
              </a:defRPr>
            </a:pPr>
            <a:r>
              <a:t>开普勒以此解释太阳系的椭圆轨道</a:t>
            </a:r>
          </a:p>
          <a:p>
            <a:pPr marL="411780" indent="-411780" defTabSz="411479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30">
                <a:solidFill>
                  <a:srgbClr val="000000"/>
                </a:solidFill>
              </a:defRPr>
            </a:pPr>
            <a:r>
              <a:t>发现磁倾角</a:t>
            </a:r>
          </a:p>
          <a:p>
            <a:pPr marL="411780" indent="-411780" defTabSz="411479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30">
                <a:solidFill>
                  <a:srgbClr val="000000"/>
                </a:solidFill>
              </a:defRPr>
            </a:pPr>
            <a:r>
              <a:t>提出质量概念，磁力强度与质量成正比</a:t>
            </a:r>
          </a:p>
          <a:p>
            <a:pPr marL="411780" indent="-411780" defTabSz="411479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30">
                <a:solidFill>
                  <a:srgbClr val="000000"/>
                </a:solidFill>
              </a:defRPr>
            </a:pPr>
            <a:r>
              <a:t>创造“电”（electricity），来自希腊文琥珀（elektron）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94076" y="0"/>
            <a:ext cx="11616648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希腊人的实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希腊人的实验</a:t>
            </a:r>
          </a:p>
        </p:txBody>
      </p:sp>
      <p:sp>
        <p:nvSpPr>
          <p:cNvPr id="143" name="希腊：知识从来不是外部世界的知识，而是内在知识、概念知识、理论知识（笛卡尔、伽利略）；手工劳动不能带来科学知识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希腊：知识从来不是外部世界的知识，而是内在知识、概念知识、理论知识（笛卡尔、伽利略）；手工劳动不能带来科学知识</a:t>
            </a:r>
          </a:p>
          <a:p>
            <a:pPr>
              <a:buBlip>
                <a:blip r:embed="rId2"/>
              </a:buBlip>
            </a:pPr>
            <a:r>
              <a:t>古代稀少的实验传统：阿基米德的流体实验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图像" descr="图像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2996"/>
            <a:ext cx="13004800" cy="85527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磁实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磁实验</a:t>
            </a:r>
          </a:p>
        </p:txBody>
      </p:sp>
      <p:sp>
        <p:nvSpPr>
          <p:cNvPr id="302" name="形成了一个研究团体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形成了一个研究团体</a:t>
            </a:r>
          </a:p>
          <a:p>
            <a:pPr>
              <a:buBlip>
                <a:blip r:embed="rId2"/>
              </a:buBlip>
            </a:pPr>
            <a:r>
              <a:t>能够复制彼此的实验</a:t>
            </a:r>
          </a:p>
          <a:p>
            <a:pPr lvl="1">
              <a:buBlip>
                <a:blip r:embed="rId2"/>
              </a:buBlip>
            </a:pPr>
            <a:r>
              <a:t>吉尔伯特的《论磁》实际上是一部实验秘方汇编</a:t>
            </a:r>
          </a:p>
          <a:p>
            <a:pPr lvl="1">
              <a:buBlip>
                <a:blip r:embed="rId2"/>
              </a:buBlip>
            </a:pPr>
            <a:r>
              <a:t>1608年伽利略复制了铁丝盘绕在磁铁上增强磁的技术</a:t>
            </a:r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显微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显微镜</a:t>
            </a:r>
          </a:p>
        </p:txBody>
      </p:sp>
      <p:sp>
        <p:nvSpPr>
          <p:cNvPr id="305" name="•伽利略发现昆虫的复眼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ts val="5200"/>
              </a:lnSpc>
              <a:spcBef>
                <a:spcPts val="0"/>
              </a:spcBef>
              <a:buSzTx/>
              <a:buNone/>
              <a:defRPr sz="3466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Arial"/>
                <a:ea typeface="Arial"/>
                <a:cs typeface="Arial"/>
                <a:sym typeface="Arial"/>
              </a:rPr>
              <a:t>•</a:t>
            </a: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伽利略发现昆虫的复眼</a:t>
            </a:r>
            <a:endParaRPr sz="1200">
              <a:latin typeface="华文楷体"/>
              <a:ea typeface="华文楷体"/>
              <a:cs typeface="华文楷体"/>
              <a:sym typeface="华文楷体"/>
            </a:endParaRPr>
          </a:p>
          <a:p>
            <a:pPr marL="0" indent="0" defTabSz="457200">
              <a:lnSpc>
                <a:spcPts val="5200"/>
              </a:lnSpc>
              <a:spcBef>
                <a:spcPts val="0"/>
              </a:spcBef>
              <a:buSzTx/>
              <a:buNone/>
              <a:defRPr sz="3466">
                <a:solidFill>
                  <a:srgbClr val="000000"/>
                </a:solidFill>
              </a:defRPr>
            </a:pPr>
            <a:r>
              <a:t>•意大利人马尔比基（1628－1694）发现毛细血管，解释了静脉的血是从哪里来的</a:t>
            </a:r>
            <a:endParaRPr sz="1200"/>
          </a:p>
          <a:p>
            <a:pPr marL="0" indent="0" defTabSz="457200">
              <a:lnSpc>
                <a:spcPts val="5200"/>
              </a:lnSpc>
              <a:spcBef>
                <a:spcPts val="0"/>
              </a:spcBef>
              <a:buSzTx/>
              <a:buNone/>
              <a:defRPr sz="3466">
                <a:solidFill>
                  <a:srgbClr val="000000"/>
                </a:solidFill>
              </a:defRPr>
            </a:pPr>
            <a:r>
              <a:t>•荷兰人列文虎克（1632－1723）使用单显微镜（放大倍率很高的透镜）发现了大量的新生物：单细胞有机体（原生动物），证实了血液循环，发现红血球，细菌</a:t>
            </a:r>
            <a:endParaRPr sz="1200"/>
          </a:p>
          <a:p>
            <a:pPr marL="0" indent="0" defTabSz="457200">
              <a:lnSpc>
                <a:spcPts val="5200"/>
              </a:lnSpc>
              <a:spcBef>
                <a:spcPts val="0"/>
              </a:spcBef>
              <a:buSzTx/>
              <a:buNone/>
              <a:defRPr sz="3466">
                <a:solidFill>
                  <a:srgbClr val="000000"/>
                </a:solidFill>
              </a:defRPr>
            </a:pPr>
            <a:r>
              <a:t>•胡克1665年《显微图》，首创细胞（cell)一词</a:t>
            </a:r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628053" y="0"/>
            <a:ext cx="7748694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670755" y="0"/>
            <a:ext cx="966329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221653" y="0"/>
            <a:ext cx="8561494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18世纪的培根科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18世纪的培根科学</a:t>
            </a:r>
          </a:p>
        </p:txBody>
      </p:sp>
      <p:sp>
        <p:nvSpPr>
          <p:cNvPr id="314" name="火学与气学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81192" indent="-581192" defTabSz="457200">
              <a:lnSpc>
                <a:spcPts val="6700"/>
              </a:lnSpc>
              <a:spcBef>
                <a:spcPts val="0"/>
              </a:spcBef>
              <a:buBlip>
                <a:blip r:embed="rId2"/>
              </a:buBlip>
              <a:defRPr sz="2800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 sz="4700">
                <a:latin typeface="华文楷体"/>
                <a:ea typeface="华文楷体"/>
                <a:cs typeface="华文楷体"/>
                <a:sym typeface="华文楷体"/>
              </a:rPr>
              <a:t>火学与气学</a:t>
            </a:r>
            <a:endParaRPr sz="3100">
              <a:latin typeface="华文楷体"/>
              <a:ea typeface="华文楷体"/>
              <a:cs typeface="华文楷体"/>
              <a:sym typeface="华文楷体"/>
            </a:endParaRPr>
          </a:p>
          <a:p>
            <a:pPr marL="581192" indent="-581192" defTabSz="457200">
              <a:lnSpc>
                <a:spcPts val="6700"/>
              </a:lnSpc>
              <a:spcBef>
                <a:spcPts val="0"/>
              </a:spcBef>
              <a:buBlip>
                <a:blip r:embed="rId2"/>
              </a:buBlip>
              <a:defRPr sz="4700">
                <a:solidFill>
                  <a:srgbClr val="000000"/>
                </a:solidFill>
              </a:defRPr>
            </a:pPr>
            <a:r>
              <a:t>火的研究</a:t>
            </a:r>
            <a:endParaRPr sz="3100"/>
          </a:p>
          <a:p>
            <a:pPr marL="1471528" lvl="2" indent="-531728" defTabSz="457200">
              <a:lnSpc>
                <a:spcPts val="6200"/>
              </a:lnSpc>
              <a:spcBef>
                <a:spcPts val="0"/>
              </a:spcBef>
              <a:buBlip>
                <a:blip r:embed="rId2"/>
              </a:buBlip>
              <a:defRPr sz="4300">
                <a:solidFill>
                  <a:srgbClr val="000000"/>
                </a:solidFill>
              </a:defRPr>
            </a:pPr>
            <a:r>
              <a:t>热学、光学、电学，均是“火”学</a:t>
            </a:r>
            <a:endParaRPr sz="3100"/>
          </a:p>
          <a:p>
            <a:pPr marL="1471528" lvl="2" indent="-531728" defTabSz="457200">
              <a:lnSpc>
                <a:spcPts val="6200"/>
              </a:lnSpc>
              <a:spcBef>
                <a:spcPts val="0"/>
              </a:spcBef>
              <a:buBlip>
                <a:blip r:embed="rId2"/>
              </a:buBlip>
              <a:defRPr sz="4300">
                <a:solidFill>
                  <a:srgbClr val="000000"/>
                </a:solidFill>
              </a:defRPr>
            </a:pPr>
            <a:r>
              <a:t>定量“流”的研究</a:t>
            </a:r>
            <a:endParaRPr sz="3100"/>
          </a:p>
          <a:p>
            <a:pPr marL="581192" indent="-581192" defTabSz="457200">
              <a:lnSpc>
                <a:spcPts val="6700"/>
              </a:lnSpc>
              <a:spcBef>
                <a:spcPts val="0"/>
              </a:spcBef>
              <a:buBlip>
                <a:blip r:embed="rId2"/>
              </a:buBlip>
              <a:defRPr sz="4700">
                <a:solidFill>
                  <a:srgbClr val="000000"/>
                </a:solidFill>
              </a:defRPr>
            </a:pPr>
            <a:r>
              <a:t>气的研究</a:t>
            </a:r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热学·测温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热学·测温学</a:t>
            </a:r>
          </a:p>
        </p:txBody>
      </p:sp>
      <p:sp>
        <p:nvSpPr>
          <p:cNvPr id="317" name="伽利略造出第一根温度计，以空气为测温物质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伽利略造出第一根温度计，以空气为测温物质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1702年，法国物理学家阿蒙顿（1663－1705）改进了伽利略的温度计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1714年，德国人华伦海（1686－1736）用水银代替酒精做为测温物质，扩展了测温范围。他把纯水的冰点定为32度，人体体温98.6度，建立了华氏温标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1742年，瑞典天文学家摄尔修斯（1701－1744）以水的沸点为0度，冰的溶点为100度，建立摄氏温标</a:t>
            </a:r>
          </a:p>
        </p:txBody>
      </p:sp>
    </p:spTree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热学·热质说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热学·热质说</a:t>
            </a:r>
          </a:p>
        </p:txBody>
      </p:sp>
      <p:sp>
        <p:nvSpPr>
          <p:cNvPr id="320" name="1757年，苏格兰化学家布莱克（1728－1799）指出温度(热的强度)与热量（热的分量）的不同。热容量、比热概念。…"/>
          <p:cNvSpPr txBox="1">
            <a:spLocks noGrp="1"/>
          </p:cNvSpPr>
          <p:nvPr>
            <p:ph type="body" idx="1"/>
          </p:nvPr>
        </p:nvSpPr>
        <p:spPr>
          <a:xfrm>
            <a:off x="1270000" y="2832100"/>
            <a:ext cx="10464800" cy="5842000"/>
          </a:xfrm>
          <a:prstGeom prst="rect">
            <a:avLst/>
          </a:prstGeom>
        </p:spPr>
        <p:txBody>
          <a:bodyPr/>
          <a:lstStyle/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600">
                <a:solidFill>
                  <a:srgbClr val="000000"/>
                </a:solidFill>
              </a:defRPr>
            </a:pPr>
            <a:r>
              <a:t>1757年，苏格兰化学家布莱克（1728－1799）指出温度(热的强度)与热量（热的分量）的不同。热容量、比热概念。</a:t>
            </a:r>
            <a:endParaRPr sz="2000"/>
          </a:p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600">
                <a:solidFill>
                  <a:srgbClr val="000000"/>
                </a:solidFill>
              </a:defRPr>
            </a:pPr>
            <a:r>
              <a:t>发现“潜热”：冰缓慢加热熔化时，温度不变</a:t>
            </a:r>
            <a:endParaRPr sz="2000"/>
          </a:p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600">
                <a:solidFill>
                  <a:srgbClr val="000000"/>
                </a:solidFill>
              </a:defRPr>
            </a:pPr>
            <a:r>
              <a:t>由伽桑狄的热原子理论到热质说</a:t>
            </a:r>
            <a:endParaRPr sz="2000"/>
          </a:p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600">
                <a:solidFill>
                  <a:srgbClr val="000000"/>
                </a:solidFill>
              </a:defRPr>
            </a:pPr>
            <a:r>
              <a:t>热质说可以解释热量守恒现象。“火”流的定量研究</a:t>
            </a:r>
          </a:p>
        </p:txBody>
      </p:sp>
    </p:spTree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电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电学</a:t>
            </a:r>
          </a:p>
        </p:txBody>
      </p:sp>
      <p:sp>
        <p:nvSpPr>
          <p:cNvPr id="323" name="电“火”花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91748" indent="-391748" defTabSz="452627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68">
                <a:solidFill>
                  <a:srgbClr val="000000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rPr>
                <a:latin typeface="华文楷体"/>
                <a:ea typeface="华文楷体"/>
                <a:cs typeface="华文楷体"/>
                <a:sym typeface="华文楷体"/>
              </a:rPr>
              <a:t>电“火”花</a:t>
            </a:r>
            <a:endParaRPr sz="1188">
              <a:latin typeface="华文楷体"/>
              <a:ea typeface="华文楷体"/>
              <a:cs typeface="华文楷体"/>
              <a:sym typeface="华文楷体"/>
            </a:endParaRPr>
          </a:p>
          <a:p>
            <a:pPr marL="391748" indent="-391748" defTabSz="452627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68">
                <a:solidFill>
                  <a:srgbClr val="000000"/>
                </a:solidFill>
              </a:defRPr>
            </a:pPr>
            <a:r>
              <a:t>吉尔伯特发现带电体与非电体之区别</a:t>
            </a:r>
            <a:endParaRPr sz="1188"/>
          </a:p>
          <a:p>
            <a:pPr marL="391748" indent="-391748" defTabSz="452627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68">
                <a:solidFill>
                  <a:srgbClr val="000000"/>
                </a:solidFill>
              </a:defRPr>
            </a:pPr>
            <a:r>
              <a:t>盖里克发明磨擦起电机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391748" indent="-391748" defTabSz="452627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68">
                <a:solidFill>
                  <a:srgbClr val="000000"/>
                </a:solidFill>
              </a:defRPr>
            </a:pP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1745</a:t>
            </a:r>
            <a:r>
              <a:t>年荷兰莱顿大学马森布罗克（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1692</a:t>
            </a:r>
            <a:r>
              <a:t>－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1761</a:t>
            </a:r>
            <a:r>
              <a:t>）发明莱顿瓶</a:t>
            </a:r>
          </a:p>
          <a:p>
            <a:pPr marL="391748" indent="-391748" defTabSz="452627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68">
                <a:solidFill>
                  <a:srgbClr val="000000"/>
                </a:solidFill>
              </a:defRPr>
            </a:pPr>
            <a:r>
              <a:t>放电喜剧：法国人诺莱特在巴黎修道院门前调集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700</a:t>
            </a:r>
            <a:r>
              <a:t>修道士，演出一场放电喜剧。路易十五亲自出场</a:t>
            </a:r>
            <a:endParaRPr sz="1188">
              <a:latin typeface="Times Roman"/>
              <a:ea typeface="Times Roman"/>
              <a:cs typeface="Times Roman"/>
              <a:sym typeface="Times Roman"/>
            </a:endParaRPr>
          </a:p>
          <a:p>
            <a:pPr marL="391748" indent="-391748" defTabSz="452627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168">
                <a:solidFill>
                  <a:srgbClr val="000000"/>
                </a:solidFill>
              </a:defRPr>
            </a:pP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1746</a:t>
            </a:r>
            <a:r>
              <a:t>年，本杰明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r>
              <a:t>富兰克林（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1706</a:t>
            </a:r>
            <a:r>
              <a:t>－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1790</a:t>
            </a:r>
            <a:r>
              <a:t>）发现天上的雷电与莱顿瓶中的电是一回事；发明避雷针；提出正电负电的概念。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中世纪的实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中世纪的实验</a:t>
            </a:r>
          </a:p>
        </p:txBody>
      </p:sp>
      <p:sp>
        <p:nvSpPr>
          <p:cNvPr id="146" name="基督教：真理在我们之外，经院哲学将亚里士多德解释为一个经验论者；手工劳动是赎罪的必要部分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基督教：真理在我们之外，经院哲学将亚里士多德解释为一个经验论者；手工劳动是赎罪的必要部分</a:t>
            </a:r>
          </a:p>
          <a:p>
            <a:pPr>
              <a:buBlip>
                <a:blip r:embed="rId2"/>
              </a:buBlip>
            </a:pPr>
            <a:r>
              <a:t>阿拉伯：手工艺占据重要的知识地位（炼金术）</a:t>
            </a:r>
          </a:p>
          <a:p>
            <a:pPr>
              <a:buBlip>
                <a:blip r:embed="rId2"/>
              </a:buBlip>
            </a:pPr>
            <a:r>
              <a:t>中世纪不稳定的实验传统</a:t>
            </a:r>
          </a:p>
          <a:p>
            <a:pPr lvl="1">
              <a:buBlip>
                <a:blip r:embed="rId2"/>
              </a:buBlip>
            </a:pPr>
            <a:r>
              <a:t>阿尔哈曾、狄奥多里克的光学实验（彩虹）</a:t>
            </a:r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流电研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流电研究</a:t>
            </a:r>
          </a:p>
        </p:txBody>
      </p:sp>
      <p:sp>
        <p:nvSpPr>
          <p:cNvPr id="328" name="1780年博洛尼亚大学医学教授伽伐尼（1737－1798）解剖青蛙时发现蛙腿抽动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ts val="52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1780年博洛尼亚大学医学教授伽伐尼（1737－1798）解剖青蛙时发现蛙腿抽动。</a:t>
            </a:r>
          </a:p>
          <a:p>
            <a:pPr marL="428684" indent="-428684" defTabSz="457200">
              <a:lnSpc>
                <a:spcPts val="52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伽伐尼主张，存在着动物电，它跟摩擦电完全一样。金属只起激发作用。</a:t>
            </a:r>
            <a:endParaRPr sz="1200"/>
          </a:p>
          <a:p>
            <a:pPr marL="428684" indent="-428684" defTabSz="457200">
              <a:lnSpc>
                <a:spcPts val="52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伽伐尼是错误的，但激励了流电研究</a:t>
            </a:r>
          </a:p>
        </p:txBody>
      </p:sp>
    </p:spTree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静电研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静电研究</a:t>
            </a:r>
          </a:p>
        </p:txBody>
      </p:sp>
      <p:sp>
        <p:nvSpPr>
          <p:cNvPr id="333" name="卡文迪许（1731－1810），英国贵族，终生未婚独居，献身于科学事业，只问耕耘，不问收获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卡文迪许（1731－1810），英国贵族，终生未婚独居，献身于科学事业，只问耕耘，不问收获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用扭秤在实验室中测定万有引力常数G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1777年，提出电荷作用的平方反比律：“电的吸引力和排斥力很可能反比于电荷间距离的平方。”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法国物理学家库仑（1736－1806）运用扭秤测定电荷之间的相互作用，证明了电力与电荷量之积成正比，与距离平方成反比。</a:t>
            </a:r>
          </a:p>
        </p:txBody>
      </p:sp>
    </p:spTree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燃烧研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燃烧研究</a:t>
            </a:r>
          </a:p>
        </p:txBody>
      </p:sp>
      <p:sp>
        <p:nvSpPr>
          <p:cNvPr id="336" name="现象：燃烧完的灰烬不再易燃，而且重量变轻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7250" indent="-407250" defTabSz="43434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293">
                <a:solidFill>
                  <a:srgbClr val="000000"/>
                </a:solidFill>
              </a:defRPr>
            </a:pPr>
            <a:r>
              <a:t>现象：燃烧完的灰烬不再易燃，而且重量变轻。</a:t>
            </a:r>
            <a:endParaRPr sz="1140"/>
          </a:p>
          <a:p>
            <a:pPr marL="407250" indent="-407250" defTabSz="43434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293">
                <a:solidFill>
                  <a:srgbClr val="000000"/>
                </a:solidFill>
              </a:defRPr>
            </a:pPr>
            <a:r>
              <a:t>燃素（phlogiston)：易燃的可分离的东西；燃烧是一种</a:t>
            </a:r>
            <a:r>
              <a:rPr>
                <a:solidFill>
                  <a:srgbClr val="FF2600"/>
                </a:solidFill>
              </a:rPr>
              <a:t>脱燃素</a:t>
            </a:r>
            <a:r>
              <a:t>的分解过程。</a:t>
            </a:r>
            <a:endParaRPr sz="1140"/>
          </a:p>
          <a:p>
            <a:pPr marL="407250" indent="-407250" defTabSz="43434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293">
                <a:solidFill>
                  <a:srgbClr val="000000"/>
                </a:solidFill>
              </a:defRPr>
            </a:pPr>
            <a:r>
              <a:t>德国斯塔尔（1660－1734）在原子论基础上建立他的燃素学说：空气只起助燃作用，主要用处是带走燃素。</a:t>
            </a:r>
            <a:endParaRPr sz="1140"/>
          </a:p>
          <a:p>
            <a:pPr marL="407250" indent="-407250" defTabSz="43434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293">
                <a:solidFill>
                  <a:srgbClr val="000000"/>
                </a:solidFill>
              </a:defRPr>
            </a:pPr>
            <a:r>
              <a:t>燃素学说可以解释氧化－还原反应，但正好相反：凡是氧化（化合）过程均被解释成分解过程。金属生锈与木材燃烧是同一类化学过程。</a:t>
            </a:r>
            <a:endParaRPr sz="1140"/>
          </a:p>
          <a:p>
            <a:pPr marL="407250" indent="-407250" defTabSz="43434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293">
                <a:solidFill>
                  <a:srgbClr val="000000"/>
                </a:solidFill>
              </a:defRPr>
            </a:pPr>
            <a:r>
              <a:t>问题：燃素有没有重量？</a:t>
            </a:r>
          </a:p>
        </p:txBody>
      </p:sp>
    </p:spTree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气体研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气体研究</a:t>
            </a:r>
          </a:p>
        </p:txBody>
      </p:sp>
      <p:sp>
        <p:nvSpPr>
          <p:cNvPr id="339" name="赫尔蒙特区别“空气”（air）与“气体”(gas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00">
                <a:solidFill>
                  <a:srgbClr val="000000"/>
                </a:solidFill>
              </a:defRPr>
            </a:pPr>
            <a:r>
              <a:t>赫尔蒙特区别“空气”（air）与“气体”(gas)</a:t>
            </a:r>
            <a:endParaRPr sz="1700"/>
          </a:p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00">
                <a:solidFill>
                  <a:srgbClr val="000000"/>
                </a:solidFill>
              </a:defRPr>
            </a:pPr>
            <a:r>
              <a:t>1727年英国植物学家黑尔斯（1677－1761）发明实验室收集气体的方法（水面收集法）。他不知道他所收集到的气体实际上是不同的气体。</a:t>
            </a:r>
            <a:endParaRPr sz="1700"/>
          </a:p>
          <a:p>
            <a:pPr marL="346242" indent="-34624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300">
                <a:solidFill>
                  <a:srgbClr val="000000"/>
                </a:solidFill>
              </a:defRPr>
            </a:pPr>
            <a:r>
              <a:t>布莱克发现石灰石加热放出某种气体而变成生石灰，称“固定空气”（包含在固体中的气体）；还发现，燃烧和呼吸时放出的气体里一定含有“固定空气”。</a:t>
            </a:r>
          </a:p>
        </p:txBody>
      </p:sp>
    </p:spTree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气体研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气体研究</a:t>
            </a:r>
          </a:p>
        </p:txBody>
      </p:sp>
      <p:sp>
        <p:nvSpPr>
          <p:cNvPr id="342" name="普利斯特列（1733－1804）青年时期是位人文学者，1766年遇富兰克林之后，对实验科学发生兴趣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普利斯特列（1733－1804）青年时期是位人文学者，1766年遇富兰克林之后，对实验科学发生兴趣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1767年出版《电学史》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发现啤酒发酵后产生的气体就是布莱克所发现的“固定空气”，它能溶于水。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1772年发明“苏打水”，是现代碳酸饮料的始祖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认识到，植物的生长需要“固定空气”，所以动物的呼吸损害大气，而植物则净化空气。</a:t>
            </a:r>
          </a:p>
        </p:txBody>
      </p:sp>
    </p:spTree>
  </p:cSld>
  <p:clrMapOvr>
    <a:masterClrMapping/>
  </p:clrMapOvr>
  <p:transition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气体研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气体研究</a:t>
            </a:r>
          </a:p>
        </p:txBody>
      </p:sp>
      <p:sp>
        <p:nvSpPr>
          <p:cNvPr id="345" name="1774年，普利斯特列收集到一种新的气体，它使火焰剧烈燃烧，使老鼠活得更长，使人吸入后感到舒畅。但他相信燃素说，将该气体命名为“脱燃素空气”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1774年，普利斯特列收集到一种新的气体，它使火焰剧烈燃烧，使老鼠活得更长，使人吸入后感到舒畅。但他相信燃素说，将该气体命名为“脱燃素空气”。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1775年向皇家学会报告“脱燃素空气”的发现。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瑞典药剂师舍勒（1742－1786）也在实验中制备出了这种气体，命名为“火空气”。他的发现于1775年付印，但印刷厂拖拖拉拉，著作直到1777年才问世，丧失了优先权。积劳成疾，药物中毒。</a:t>
            </a:r>
          </a:p>
        </p:txBody>
      </p:sp>
    </p:spTree>
  </p:cSld>
  <p:clrMapOvr>
    <a:masterClrMapping/>
  </p:clrMapOvr>
  <p:transition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80575" y="171863"/>
            <a:ext cx="6575616" cy="9753601"/>
          </a:xfrm>
          <a:prstGeom prst="rect">
            <a:avLst/>
          </a:prstGeom>
        </p:spPr>
      </p:pic>
      <p:sp>
        <p:nvSpPr>
          <p:cNvPr id="348" name="拉瓦锡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拉瓦锡</a:t>
            </a:r>
          </a:p>
          <a:p>
            <a:pPr defTabSz="457200">
              <a:defRPr sz="36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Antoine-Laurent de Lavoisier</a:t>
            </a:r>
          </a:p>
          <a:p>
            <a:pPr defTabSz="457200">
              <a:defRPr sz="346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1743</a:t>
            </a:r>
            <a:r>
              <a:rPr>
                <a:latin typeface="SimHei"/>
                <a:ea typeface="SimHei"/>
                <a:cs typeface="SimHei"/>
                <a:sym typeface="SimHei"/>
              </a:rPr>
              <a:t>－</a:t>
            </a:r>
            <a:r>
              <a:t>1794</a:t>
            </a:r>
            <a:r>
              <a:rPr sz="1200"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349" name="巴黎贵族出身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3266">
                <a:solidFill>
                  <a:srgbClr val="000000"/>
                </a:solidFill>
              </a:defRPr>
            </a:pPr>
            <a:r>
              <a:t>巴黎贵族出身</a:t>
            </a:r>
          </a:p>
          <a:p>
            <a:pPr defTabSz="457200">
              <a:defRPr sz="3266">
                <a:solidFill>
                  <a:srgbClr val="000000"/>
                </a:solidFill>
              </a:defRPr>
            </a:pPr>
            <a:r>
              <a:t>少年热爱科学</a:t>
            </a:r>
          </a:p>
          <a:p>
            <a:pPr defTabSz="457200">
              <a:defRPr sz="3466">
                <a:solidFill>
                  <a:srgbClr val="000000"/>
                </a:solidFill>
              </a:defRPr>
            </a:pPr>
            <a:r>
              <a:rPr sz="3266"/>
              <a:t>对天文学、化学、矿物学着迷</a:t>
            </a:r>
            <a:r>
              <a:rPr sz="1200"/>
              <a:t> </a:t>
            </a:r>
          </a:p>
        </p:txBody>
      </p:sp>
    </p:spTree>
  </p:cSld>
  <p:clrMapOvr>
    <a:masterClrMapping/>
  </p:clrMapOvr>
  <p:transition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拉瓦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拉瓦锡</a:t>
            </a:r>
          </a:p>
        </p:txBody>
      </p:sp>
      <p:sp>
        <p:nvSpPr>
          <p:cNvPr id="352" name="重视定量实验。反对赫尔蒙特的理论，用实验证明水不能变土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重视定量实验。反对赫尔蒙特的理论，用实验证明水不能变土。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发现燃烧之后的灰烬比以前要重，表明空气中有成分加入反应过程中。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1774年，密闭加热锡和铅，金属灰虽然重量增加了，但空气重量减少了。普利斯特列访问巴黎告发现“脱燃素空气”，拉瓦锡发现正是它加入了反应过程，称“最宜于呼吸的空气”。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唯名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唯名论</a:t>
            </a:r>
          </a:p>
        </p:txBody>
      </p:sp>
      <p:sp>
        <p:nvSpPr>
          <p:cNvPr id="149" name="基督教唯名论运动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8211" indent="-418211" defTabSz="519937">
              <a:spcBef>
                <a:spcPts val="2600"/>
              </a:spcBef>
              <a:buBlip>
                <a:blip r:embed="rId2"/>
              </a:buBlip>
              <a:defRPr sz="3382"/>
            </a:pPr>
            <a:r>
              <a:t>基督教唯名论运动</a:t>
            </a:r>
          </a:p>
          <a:p>
            <a:pPr marL="836422" lvl="1" indent="-418211" defTabSz="519937">
              <a:spcBef>
                <a:spcPts val="2600"/>
              </a:spcBef>
              <a:buBlip>
                <a:blip r:embed="rId2"/>
              </a:buBlip>
              <a:defRPr sz="3382"/>
            </a:pPr>
            <a:r>
              <a:t>对亚里士多德的打击</a:t>
            </a:r>
          </a:p>
          <a:p>
            <a:pPr marL="836422" lvl="1" indent="-418211" defTabSz="519937">
              <a:spcBef>
                <a:spcPts val="2600"/>
              </a:spcBef>
              <a:buBlip>
                <a:blip r:embed="rId2"/>
              </a:buBlip>
              <a:defRPr sz="3382"/>
            </a:pPr>
            <a:r>
              <a:t>知识只能从外在经验（上帝行为）中获得</a:t>
            </a:r>
          </a:p>
          <a:p>
            <a:pPr marL="836422" lvl="1" indent="-418211" defTabSz="519937">
              <a:spcBef>
                <a:spcPts val="2600"/>
              </a:spcBef>
              <a:buBlip>
                <a:blip r:embed="rId2"/>
              </a:buBlip>
              <a:defRPr sz="3382"/>
            </a:pPr>
            <a:r>
              <a:t>基督教赋予体力劳动和手工以更高的价值</a:t>
            </a:r>
          </a:p>
          <a:p>
            <a:pPr marL="418211" indent="-418211" defTabSz="519937">
              <a:spcBef>
                <a:spcPts val="2600"/>
              </a:spcBef>
              <a:buBlip>
                <a:blip r:embed="rId2"/>
              </a:buBlip>
              <a:defRPr sz="3382"/>
            </a:pPr>
            <a:r>
              <a:t>亚里士多德自然哲学的式微</a:t>
            </a:r>
          </a:p>
          <a:p>
            <a:pPr marL="836422" lvl="1" indent="-418211" defTabSz="519937">
              <a:spcBef>
                <a:spcPts val="2600"/>
              </a:spcBef>
              <a:buBlip>
                <a:blip r:embed="rId2"/>
              </a:buBlip>
              <a:defRPr sz="3382"/>
            </a:pPr>
            <a:r>
              <a:t>亚里士多德成为书本权威，无须检验</a:t>
            </a:r>
          </a:p>
          <a:p>
            <a:pPr marL="836422" lvl="1" indent="-418211" defTabSz="519937">
              <a:spcBef>
                <a:spcPts val="2600"/>
              </a:spcBef>
              <a:buBlip>
                <a:blip r:embed="rId2"/>
              </a:buBlip>
              <a:defRPr sz="3382"/>
            </a:pPr>
            <a:r>
              <a:t>亚里士多德的知识是内在演绎知识，无须诉诸经验</a:t>
            </a:r>
          </a:p>
        </p:txBody>
      </p:sp>
    </p:spTree>
  </p:cSld>
  <p:clrMapOvr>
    <a:masterClrMapping/>
  </p:clrMapOvr>
  <p:transition spd="med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拉瓦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拉瓦锡</a:t>
            </a:r>
          </a:p>
        </p:txBody>
      </p:sp>
      <p:sp>
        <p:nvSpPr>
          <p:cNvPr id="355" name="1779年，拉瓦锡将“最宜于呼吸的空气”称为“氧”，意思是“可以产生酸的东西”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1779年，拉瓦锡将“最宜于呼吸的空气”称为“氧”，意思是“可以产生酸的东西”。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1781年，拉瓦锡重复普利斯特列的实验，证明水是可燃空气与氧气的化合，它不是一种单纯的物质。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1783年，正式以氧化理论取代燃素学说。</a:t>
            </a:r>
            <a:endParaRPr sz="1200"/>
          </a:p>
          <a:p>
            <a:pPr marL="428684" indent="-428684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466">
                <a:solidFill>
                  <a:srgbClr val="000000"/>
                </a:solidFill>
              </a:defRPr>
            </a:pPr>
            <a:r>
              <a:t>1787年，出版《化学命名法》，使近代化学第一次有了严格、统一、科学的物质命名方法。</a:t>
            </a:r>
          </a:p>
        </p:txBody>
      </p:sp>
    </p:spTree>
  </p:cSld>
  <p:clrMapOvr>
    <a:masterClrMapping/>
  </p:clrMapOvr>
  <p:transition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754488" y="0"/>
            <a:ext cx="7495824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16313" y="0"/>
            <a:ext cx="9372174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拉瓦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拉瓦锡</a:t>
            </a:r>
          </a:p>
        </p:txBody>
      </p:sp>
      <p:sp>
        <p:nvSpPr>
          <p:cNvPr id="364" name="1789年出版《化学纲要》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1521" indent="-351521" defTabSz="374904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42">
                <a:solidFill>
                  <a:srgbClr val="000000"/>
                </a:solidFill>
              </a:defRPr>
            </a:pPr>
            <a:r>
              <a:t>1789年出版《化学纲要》</a:t>
            </a:r>
            <a:endParaRPr sz="984"/>
          </a:p>
          <a:p>
            <a:pPr marL="351521" indent="-351521" defTabSz="374904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42">
                <a:solidFill>
                  <a:srgbClr val="000000"/>
                </a:solidFill>
              </a:defRPr>
            </a:pPr>
            <a:r>
              <a:t>建立以氧化理论为核心的燃烧学说</a:t>
            </a:r>
            <a:endParaRPr sz="984"/>
          </a:p>
          <a:p>
            <a:pPr marL="351521" indent="-351521" defTabSz="374904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42">
                <a:solidFill>
                  <a:srgbClr val="000000"/>
                </a:solidFill>
              </a:defRPr>
            </a:pPr>
            <a:r>
              <a:t>用实验逐一确认了已经的各种元素</a:t>
            </a:r>
            <a:endParaRPr sz="984"/>
          </a:p>
          <a:p>
            <a:pPr marL="351521" indent="-351521" defTabSz="374904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42">
                <a:solidFill>
                  <a:srgbClr val="000000"/>
                </a:solidFill>
              </a:defRPr>
            </a:pPr>
            <a:r>
              <a:t>提出物质守恒定律，创造化学反应式：“用计算来检验我们的实验，再用实验来验证我们的计算”，将化学永远的建立在定量研究的基础之上。</a:t>
            </a:r>
            <a:endParaRPr sz="984"/>
          </a:p>
          <a:p>
            <a:pPr marL="351521" indent="-351521" defTabSz="374904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42">
                <a:solidFill>
                  <a:srgbClr val="000000"/>
                </a:solidFill>
              </a:defRPr>
            </a:pPr>
            <a:r>
              <a:t>80年代，研究动物体温与化学能问题</a:t>
            </a:r>
            <a:endParaRPr sz="984"/>
          </a:p>
          <a:p>
            <a:pPr marL="351521" indent="-351521" defTabSz="374904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42">
                <a:solidFill>
                  <a:srgbClr val="000000"/>
                </a:solidFill>
              </a:defRPr>
            </a:pPr>
            <a:r>
              <a:t>拉瓦锡之死（1794年5月8日，共和国不需要学者）。马拉（1793）。最后的实验，眨15下眼睛。</a:t>
            </a:r>
            <a:endParaRPr sz="984"/>
          </a:p>
          <a:p>
            <a:pPr marL="351521" indent="-351521" defTabSz="374904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2842">
                <a:solidFill>
                  <a:srgbClr val="000000"/>
                </a:solidFill>
              </a:defRPr>
            </a:pPr>
            <a:r>
              <a:t>拉格郎日：砍下这颗脑袋只需一瞬间，长出这颗脑袋一百年也不够！</a:t>
            </a:r>
          </a:p>
        </p:txBody>
      </p:sp>
    </p:spTree>
  </p:cSld>
  <p:clrMapOvr>
    <a:masterClrMapping/>
  </p:clrMapOvr>
  <p:transition spd="med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图像" descr="图像"/>
          <p:cNvPicPr>
            <a:picLocks noGrp="1"/>
          </p:cNvPicPr>
          <p:nvPr>
            <p:ph type="pic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968500" y="0"/>
            <a:ext cx="9067800" cy="9753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思考题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思考题</a:t>
            </a:r>
          </a:p>
        </p:txBody>
      </p:sp>
      <p:sp>
        <p:nvSpPr>
          <p:cNvPr id="369" name="现代科学的数学传统与实验传统有哪些不同点？有哪些共同点？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1652" indent="-46165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33">
                <a:solidFill>
                  <a:srgbClr val="000000"/>
                </a:solidFill>
              </a:defRPr>
            </a:pPr>
            <a:r>
              <a:t>现代科学的数学传统与实验传统有哪些不同点？有哪些共同点？</a:t>
            </a:r>
            <a:endParaRPr sz="1200"/>
          </a:p>
          <a:p>
            <a:pPr marL="461652" indent="-46165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33">
                <a:solidFill>
                  <a:srgbClr val="000000"/>
                </a:solidFill>
              </a:defRPr>
            </a:pPr>
            <a:r>
              <a:t>实验传统的出现需要哪些哲学预设作为基础？</a:t>
            </a:r>
            <a:endParaRPr sz="1200"/>
          </a:p>
          <a:p>
            <a:pPr marL="461652" indent="-46165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33">
                <a:solidFill>
                  <a:srgbClr val="000000"/>
                </a:solidFill>
              </a:defRPr>
            </a:pPr>
            <a:r>
              <a:t>实验传统的出现需要哪些技术条件作为基础？</a:t>
            </a:r>
            <a:endParaRPr sz="1200"/>
          </a:p>
          <a:p>
            <a:pPr marL="461652" indent="-46165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33">
                <a:solidFill>
                  <a:srgbClr val="000000"/>
                </a:solidFill>
              </a:defRPr>
            </a:pPr>
            <a:r>
              <a:t>实验传统的出现与基督教有何关系？</a:t>
            </a:r>
            <a:endParaRPr sz="1200"/>
          </a:p>
          <a:p>
            <a:pPr marL="461652" indent="-461652" defTabSz="457200">
              <a:lnSpc>
                <a:spcPct val="120000"/>
              </a:lnSpc>
              <a:spcBef>
                <a:spcPts val="0"/>
              </a:spcBef>
              <a:buBlip>
                <a:blip r:embed="rId2"/>
              </a:buBlip>
              <a:defRPr sz="3733">
                <a:solidFill>
                  <a:srgbClr val="000000"/>
                </a:solidFill>
              </a:defRPr>
            </a:pPr>
            <a:r>
              <a:t>为什么说炼金术是实验科学的先驱？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手工业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手工业</a:t>
            </a:r>
          </a:p>
        </p:txBody>
      </p:sp>
      <p:sp>
        <p:nvSpPr>
          <p:cNvPr id="152" name="手工业行会越来越突出的社会地位和权力诉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手工业行会越来越突出的社会地位和权力诉求</a:t>
            </a:r>
          </a:p>
          <a:p>
            <a:pPr>
              <a:buBlip>
                <a:blip r:embed="rId2"/>
              </a:buBlip>
            </a:pPr>
            <a:r>
              <a:t>工匠型学者（学者型工匠）的大量出现：达芬奇、丢勒</a:t>
            </a:r>
          </a:p>
          <a:p>
            <a:pPr>
              <a:buBlip>
                <a:blip r:embed="rId2"/>
              </a:buBlip>
            </a:pPr>
            <a:r>
              <a:t>帕拉塞尔苏斯认为：手工业者无中介的劳动，对自然有亲身经验，在自然原料加工中模拟自然过程，因而比学者更加了解自然</a:t>
            </a:r>
          </a:p>
          <a:p>
            <a:pPr>
              <a:buBlip>
                <a:blip r:embed="rId2"/>
              </a:buBlip>
            </a:pPr>
            <a:r>
              <a:t>手工劳动是一种崇拜形式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Parchment">
  <a:themeElements>
    <a:clrScheme name="Parchment">
      <a:dk1>
        <a:srgbClr val="3E231A"/>
      </a:dk1>
      <a:lt1>
        <a:srgbClr val="24383E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archment">
  <a:themeElements>
    <a:clrScheme name="Parchment">
      <a:dk1>
        <a:srgbClr val="000000"/>
      </a:dk1>
      <a:lt1>
        <a:srgbClr val="FFFFFF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1779</Words>
  <Application>Microsoft Office PowerPoint</Application>
  <PresentationFormat>自定义</PresentationFormat>
  <Paragraphs>379</Paragraphs>
  <Slides>86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86</vt:i4>
      </vt:variant>
    </vt:vector>
  </HeadingPairs>
  <TitlesOfParts>
    <vt:vector size="95" baseType="lpstr">
      <vt:lpstr>Helvetica Neue</vt:lpstr>
      <vt:lpstr>Times Roman</vt:lpstr>
      <vt:lpstr>SimHei</vt:lpstr>
      <vt:lpstr>华文楷体</vt:lpstr>
      <vt:lpstr>STZhongsong</vt:lpstr>
      <vt:lpstr>Arial</vt:lpstr>
      <vt:lpstr>Papyrus</vt:lpstr>
      <vt:lpstr>Times New Roman</vt:lpstr>
      <vt:lpstr>Parchment</vt:lpstr>
      <vt:lpstr>科学通史第8讲  科学革命之实验传统</vt:lpstr>
      <vt:lpstr>科学革命三大传统</vt:lpstr>
      <vt:lpstr>本讲要目</vt:lpstr>
      <vt:lpstr>实验传统</vt:lpstr>
      <vt:lpstr>什么是实验</vt:lpstr>
      <vt:lpstr>希腊人的实验</vt:lpstr>
      <vt:lpstr>中世纪的实验</vt:lpstr>
      <vt:lpstr>唯名论</vt:lpstr>
      <vt:lpstr>手工业</vt:lpstr>
      <vt:lpstr>在自然与人工之间</vt:lpstr>
      <vt:lpstr>实验哲学的兴起</vt:lpstr>
      <vt:lpstr>数学传统的实验要求</vt:lpstr>
      <vt:lpstr>数学传统中的实验</vt:lpstr>
      <vt:lpstr>思想实验</vt:lpstr>
      <vt:lpstr>数学分析的实验演示</vt:lpstr>
      <vt:lpstr>PowerPoint 演示文稿</vt:lpstr>
      <vt:lpstr>真空实验</vt:lpstr>
      <vt:lpstr>帕斯卡 Blaise Pascal 1623-1662</vt:lpstr>
      <vt:lpstr>PowerPoint 演示文稿</vt:lpstr>
      <vt:lpstr>真空实验·帕斯卡</vt:lpstr>
      <vt:lpstr>波义耳</vt:lpstr>
      <vt:lpstr>真空实验·盖里克</vt:lpstr>
      <vt:lpstr>PowerPoint 演示文稿</vt:lpstr>
      <vt:lpstr>PowerPoint 演示文稿</vt:lpstr>
      <vt:lpstr>炼金术传统及其衰落</vt:lpstr>
      <vt:lpstr>神秘的炼金术Alchemy</vt:lpstr>
      <vt:lpstr>PowerPoint 演示文稿</vt:lpstr>
      <vt:lpstr>PowerPoint 演示文稿</vt:lpstr>
      <vt:lpstr>PowerPoint 演示文稿</vt:lpstr>
      <vt:lpstr>托勒密埃及chemeia</vt:lpstr>
      <vt:lpstr>佐西莫斯(Zosimos of Panopolis)</vt:lpstr>
      <vt:lpstr>阿拉伯al-kimiya</vt:lpstr>
      <vt:lpstr>贾比尔（Jabir ibn-Hayyan）</vt:lpstr>
      <vt:lpstr>贾比尔</vt:lpstr>
      <vt:lpstr>拉齐（al-Razi,865-923）</vt:lpstr>
      <vt:lpstr>拉丁中世纪alchemia</vt:lpstr>
      <vt:lpstr>拉丁中世纪</vt:lpstr>
      <vt:lpstr>拉丁中世纪</vt:lpstr>
      <vt:lpstr>现代早期alchemy</vt:lpstr>
      <vt:lpstr>现代早期</vt:lpstr>
      <vt:lpstr>现代早期·点石成金</vt:lpstr>
      <vt:lpstr>解释哲人石</vt:lpstr>
      <vt:lpstr>帕拉塞尔苏斯 Paracelsus 1493-1541</vt:lpstr>
      <vt:lpstr>帕拉塞尔苏斯</vt:lpstr>
      <vt:lpstr>赫尔蒙特 Van Helmont 1579-1644</vt:lpstr>
      <vt:lpstr>赫尔蒙特</vt:lpstr>
      <vt:lpstr>波义耳 Robert Boyle 1627-1691</vt:lpstr>
      <vt:lpstr>波义耳</vt:lpstr>
      <vt:lpstr>炼金术的衰落</vt:lpstr>
      <vt:lpstr>PowerPoint 演示文稿</vt:lpstr>
      <vt:lpstr>培根科学</vt:lpstr>
      <vt:lpstr>弗兰西斯·培根 Francis Bacon 1561-1626</vt:lpstr>
      <vt:lpstr>培根哲学</vt:lpstr>
      <vt:lpstr>培根哲学</vt:lpstr>
      <vt:lpstr>培根科学</vt:lpstr>
      <vt:lpstr>磁实验</vt:lpstr>
      <vt:lpstr>威廉·吉尔伯特 William Gilbert 1544-1603</vt:lpstr>
      <vt:lpstr>吉尔伯特</vt:lpstr>
      <vt:lpstr>PowerPoint 演示文稿</vt:lpstr>
      <vt:lpstr>PowerPoint 演示文稿</vt:lpstr>
      <vt:lpstr>磁实验</vt:lpstr>
      <vt:lpstr>显微镜</vt:lpstr>
      <vt:lpstr>PowerPoint 演示文稿</vt:lpstr>
      <vt:lpstr>PowerPoint 演示文稿</vt:lpstr>
      <vt:lpstr>PowerPoint 演示文稿</vt:lpstr>
      <vt:lpstr>18世纪的培根科学</vt:lpstr>
      <vt:lpstr>热学·测温学</vt:lpstr>
      <vt:lpstr>热学·热质说</vt:lpstr>
      <vt:lpstr>电学</vt:lpstr>
      <vt:lpstr>PowerPoint 演示文稿</vt:lpstr>
      <vt:lpstr>流电研究</vt:lpstr>
      <vt:lpstr>PowerPoint 演示文稿</vt:lpstr>
      <vt:lpstr>静电研究</vt:lpstr>
      <vt:lpstr>燃烧研究</vt:lpstr>
      <vt:lpstr>气体研究</vt:lpstr>
      <vt:lpstr>气体研究</vt:lpstr>
      <vt:lpstr>气体研究</vt:lpstr>
      <vt:lpstr>拉瓦锡 Antoine-Laurent de Lavoisier 1743－1794 </vt:lpstr>
      <vt:lpstr>拉瓦锡</vt:lpstr>
      <vt:lpstr>拉瓦锡</vt:lpstr>
      <vt:lpstr>PowerPoint 演示文稿</vt:lpstr>
      <vt:lpstr>PowerPoint 演示文稿</vt:lpstr>
      <vt:lpstr>PowerPoint 演示文稿</vt:lpstr>
      <vt:lpstr>拉瓦锡</vt:lpstr>
      <vt:lpstr>PowerPoint 演示文稿</vt:lpstr>
      <vt:lpstr>思考题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科学通史第8讲  科学革命之实验传统</dc:title>
  <cp:lastModifiedBy>sun yifan</cp:lastModifiedBy>
  <cp:revision>3</cp:revision>
  <dcterms:modified xsi:type="dcterms:W3CDTF">2021-11-03T10:31:08Z</dcterms:modified>
</cp:coreProperties>
</file>